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1"/>
  </p:notesMasterIdLst>
  <p:handoutMasterIdLst>
    <p:handoutMasterId r:id="rId52"/>
  </p:handoutMasterIdLst>
  <p:sldIdLst>
    <p:sldId id="1355" r:id="rId2"/>
    <p:sldId id="1356" r:id="rId3"/>
    <p:sldId id="1389" r:id="rId4"/>
    <p:sldId id="1390" r:id="rId5"/>
    <p:sldId id="1391" r:id="rId6"/>
    <p:sldId id="1392" r:id="rId7"/>
    <p:sldId id="1470" r:id="rId8"/>
    <p:sldId id="1471" r:id="rId9"/>
    <p:sldId id="1393" r:id="rId10"/>
    <p:sldId id="1395" r:id="rId11"/>
    <p:sldId id="1394" r:id="rId12"/>
    <p:sldId id="1396" r:id="rId13"/>
    <p:sldId id="1497" r:id="rId14"/>
    <p:sldId id="1451" r:id="rId15"/>
    <p:sldId id="1397" r:id="rId16"/>
    <p:sldId id="1401" r:id="rId17"/>
    <p:sldId id="1402" r:id="rId18"/>
    <p:sldId id="1403" r:id="rId19"/>
    <p:sldId id="1492" r:id="rId20"/>
    <p:sldId id="1452" r:id="rId21"/>
    <p:sldId id="1405" r:id="rId22"/>
    <p:sldId id="1406" r:id="rId23"/>
    <p:sldId id="1407" r:id="rId24"/>
    <p:sldId id="1409" r:id="rId25"/>
    <p:sldId id="1408" r:id="rId26"/>
    <p:sldId id="1453" r:id="rId27"/>
    <p:sldId id="1410" r:id="rId28"/>
    <p:sldId id="1411" r:id="rId29"/>
    <p:sldId id="1478" r:id="rId30"/>
    <p:sldId id="1477" r:id="rId31"/>
    <p:sldId id="1479" r:id="rId32"/>
    <p:sldId id="1480" r:id="rId33"/>
    <p:sldId id="1481" r:id="rId34"/>
    <p:sldId id="1482" r:id="rId35"/>
    <p:sldId id="1483" r:id="rId36"/>
    <p:sldId id="1484" r:id="rId37"/>
    <p:sldId id="1488" r:id="rId38"/>
    <p:sldId id="1485" r:id="rId39"/>
    <p:sldId id="1486" r:id="rId40"/>
    <p:sldId id="1487" r:id="rId41"/>
    <p:sldId id="1493" r:id="rId42"/>
    <p:sldId id="1494" r:id="rId43"/>
    <p:sldId id="1495" r:id="rId44"/>
    <p:sldId id="1496" r:id="rId45"/>
    <p:sldId id="1489" r:id="rId46"/>
    <p:sldId id="1490" r:id="rId47"/>
    <p:sldId id="1498" r:id="rId48"/>
    <p:sldId id="1499" r:id="rId49"/>
    <p:sldId id="1500" r:id="rId50"/>
  </p:sldIdLst>
  <p:sldSz cx="9144000" cy="6858000" type="screen4x3"/>
  <p:notesSz cx="67437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00"/>
    <a:srgbClr val="CC6600"/>
    <a:srgbClr val="FF3300"/>
    <a:srgbClr val="FF0000"/>
    <a:srgbClr val="CC3300"/>
    <a:srgbClr val="777777"/>
    <a:srgbClr val="F4F3EB"/>
    <a:srgbClr val="F0EEEB"/>
    <a:srgbClr val="A405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588" autoAdjust="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450"/>
    </p:cViewPr>
  </p:sorterViewPr>
  <p:notesViewPr>
    <p:cSldViewPr>
      <p:cViewPr varScale="1">
        <p:scale>
          <a:sx n="77" d="100"/>
          <a:sy n="77" d="100"/>
        </p:scale>
        <p:origin x="-3258" y="-84"/>
      </p:cViewPr>
      <p:guideLst>
        <p:guide orient="horz" pos="312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22471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2" rIns="95125" bIns="47562" numCol="1" anchor="t" anchorCtr="0" compatLnSpc="1">
            <a:prstTxWarp prst="textNoShape">
              <a:avLst/>
            </a:prstTxWarp>
          </a:bodyPr>
          <a:lstStyle>
            <a:lvl1pPr defTabSz="951357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230" y="2"/>
            <a:ext cx="2922471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2" rIns="95125" bIns="47562" numCol="1" anchor="t" anchorCtr="0" compatLnSpc="1">
            <a:prstTxWarp prst="textNoShape">
              <a:avLst/>
            </a:prstTxWarp>
          </a:bodyPr>
          <a:lstStyle>
            <a:lvl1pPr algn="r" defTabSz="951357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11238"/>
            <a:ext cx="2922471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2" rIns="95125" bIns="47562" numCol="1" anchor="b" anchorCtr="0" compatLnSpc="1">
            <a:prstTxWarp prst="textNoShape">
              <a:avLst/>
            </a:prstTxWarp>
          </a:bodyPr>
          <a:lstStyle>
            <a:lvl1pPr defTabSz="951357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230" y="9411238"/>
            <a:ext cx="2922471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2" rIns="95125" bIns="47562" numCol="1" anchor="b" anchorCtr="0" compatLnSpc="1">
            <a:prstTxWarp prst="textNoShape">
              <a:avLst/>
            </a:prstTxWarp>
          </a:bodyPr>
          <a:lstStyle>
            <a:lvl1pPr algn="r" defTabSz="951357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D52ABCA2-6003-4441-9F8E-5D7FDCAED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758" y="4704850"/>
            <a:ext cx="4946184" cy="445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2" rIns="95125" bIns="47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11238"/>
            <a:ext cx="2922471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2" rIns="95125" bIns="47562" numCol="1" anchor="b" anchorCtr="0" compatLnSpc="1">
            <a:prstTxWarp prst="textNoShape">
              <a:avLst/>
            </a:prstTxWarp>
          </a:bodyPr>
          <a:lstStyle>
            <a:lvl1pPr defTabSz="95135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230" y="9411238"/>
            <a:ext cx="2922471" cy="49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25" tIns="47562" rIns="95125" bIns="47562" numCol="1" anchor="b" anchorCtr="0" compatLnSpc="1">
            <a:prstTxWarp prst="textNoShape">
              <a:avLst/>
            </a:prstTxWarp>
          </a:bodyPr>
          <a:lstStyle>
            <a:lvl1pPr algn="r" defTabSz="951357">
              <a:defRPr sz="1200"/>
            </a:lvl1pPr>
          </a:lstStyle>
          <a:p>
            <a:pPr>
              <a:defRPr/>
            </a:pPr>
            <a:fld id="{0684B6CF-207A-4320-97B8-8300FFC57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egnaposto intestazione 7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471" cy="494762"/>
          </a:xfrm>
          <a:prstGeom prst="rect">
            <a:avLst/>
          </a:prstGeom>
        </p:spPr>
        <p:txBody>
          <a:bodyPr vert="horz" lIns="87828" tIns="43914" rIns="87828" bIns="43914" rtlCol="0"/>
          <a:lstStyle>
            <a:lvl1pPr algn="l">
              <a:defRPr sz="1200"/>
            </a:lvl1pPr>
          </a:lstStyle>
          <a:p>
            <a:r>
              <a:rPr lang="it-IT" dirty="0" smtClean="0"/>
              <a:t>Prof. Paolo Ferragina, </a:t>
            </a:r>
            <a:r>
              <a:rPr lang="it-IT" dirty="0" err="1" smtClean="0"/>
              <a:t>Univ</a:t>
            </a:r>
            <a:r>
              <a:rPr lang="it-IT" dirty="0" smtClean="0"/>
              <a:t>. Pisa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2" y="2"/>
            <a:ext cx="2922471" cy="49476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4538"/>
            <a:ext cx="4948237" cy="3713162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070" y="4703316"/>
            <a:ext cx="5395563" cy="4457469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2" y="2"/>
            <a:ext cx="2922471" cy="49476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4538"/>
            <a:ext cx="4948237" cy="3713162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070" y="4703316"/>
            <a:ext cx="5395563" cy="4457469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2" y="2"/>
            <a:ext cx="2922471" cy="49476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4538"/>
            <a:ext cx="4948237" cy="3713162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070" y="4703316"/>
            <a:ext cx="5395563" cy="4457469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2" y="2"/>
            <a:ext cx="2922471" cy="49476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4538"/>
            <a:ext cx="4948237" cy="3713162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070" y="4703316"/>
            <a:ext cx="5395563" cy="4457469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2" y="2"/>
            <a:ext cx="2922471" cy="49476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4538"/>
            <a:ext cx="4948237" cy="3713162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070" y="4703316"/>
            <a:ext cx="5395563" cy="4457469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2" y="2"/>
            <a:ext cx="2922471" cy="494762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4538"/>
            <a:ext cx="4948237" cy="3713162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070" y="4703316"/>
            <a:ext cx="5395563" cy="4457469"/>
          </a:xfrm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C82D3-598D-4E12-95E6-FD9645D0A758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57C27-232E-428C-A7F2-6F36E434EA04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B30FD-7841-41A5-9334-50919D20127D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4B6CF-207A-4320-97B8-8300FFC57F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 smtClean="0"/>
              <a:t>Prof. Paolo Ferragina, Univ. Pisa</a:t>
            </a:r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69E2352D-1421-4798-A1C2-B77AC718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BF1C-12BA-41D5-A972-88B36E13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0E150-A1BD-4BAA-8870-99F718FCE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2362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549FA-2ECB-4CEE-AC04-3D1C27D2E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DD06-9F9F-4A89-A04A-FCE8947EF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DE18D-4B99-4A0D-BD23-833633619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9735-E4EB-4C8E-9FBA-A4C56D84F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E8FD-59C7-4016-9559-51AA152E7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22CA-892D-4355-A22C-633AE1A05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3FAA-00F1-442D-8C7B-80BC0DB59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D45C-6696-4D9E-98E1-DE0D9093F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AD27-083E-4131-9F30-077C358AE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E9AF-BF6E-40DC-9170-18221D49E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8878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E97561-AB35-4B93-900A-F718B223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428744"/>
            <a:ext cx="7772400" cy="114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 smtClean="0"/>
              <a:t>Advanced Algorithms</a:t>
            </a:r>
            <a:br>
              <a:rPr lang="en-US" sz="4800" dirty="0" smtClean="0"/>
            </a:br>
            <a:r>
              <a:rPr lang="en-US" sz="4800" dirty="0" smtClean="0"/>
              <a:t>for Massive Datasets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Basics of Hashing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summary...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52600"/>
            <a:ext cx="8286808" cy="48768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it-IT" sz="3200" dirty="0" smtClean="0"/>
              <a:t>Hashing with chaining:</a:t>
            </a:r>
          </a:p>
          <a:p>
            <a:pPr lvl="1"/>
            <a:r>
              <a:rPr lang="it-IT" dirty="0" smtClean="0"/>
              <a:t>O(1) search/update time in expectation</a:t>
            </a:r>
          </a:p>
          <a:p>
            <a:pPr lvl="1"/>
            <a:r>
              <a:rPr lang="it-IT" dirty="0" smtClean="0"/>
              <a:t>O(n) optimal space</a:t>
            </a:r>
          </a:p>
          <a:p>
            <a:pPr lvl="1"/>
            <a:r>
              <a:rPr lang="it-IT" dirty="0" smtClean="0"/>
              <a:t>Simple to implement</a:t>
            </a:r>
          </a:p>
          <a:p>
            <a:pPr>
              <a:lnSpc>
                <a:spcPct val="150000"/>
              </a:lnSpc>
              <a:buNone/>
            </a:pPr>
            <a:r>
              <a:rPr lang="it-IT" sz="3200" dirty="0" smtClean="0"/>
              <a:t>...but:</a:t>
            </a:r>
          </a:p>
          <a:p>
            <a:pPr lvl="1">
              <a:lnSpc>
                <a:spcPct val="150000"/>
              </a:lnSpc>
            </a:pPr>
            <a:r>
              <a:rPr lang="it-IT" dirty="0" smtClean="0"/>
              <a:t>Space =    m log</a:t>
            </a:r>
            <a:r>
              <a:rPr lang="it-IT" baseline="-25000" dirty="0" smtClean="0"/>
              <a:t>2</a:t>
            </a:r>
            <a:r>
              <a:rPr lang="it-IT" dirty="0" smtClean="0"/>
              <a:t> n + n (log</a:t>
            </a:r>
            <a:r>
              <a:rPr lang="it-IT" baseline="-25000" dirty="0" smtClean="0"/>
              <a:t>2</a:t>
            </a:r>
            <a:r>
              <a:rPr lang="it-IT" dirty="0" smtClean="0"/>
              <a:t> n + log</a:t>
            </a:r>
            <a:r>
              <a:rPr lang="it-IT" baseline="-25000" dirty="0" smtClean="0"/>
              <a:t>2</a:t>
            </a:r>
            <a:r>
              <a:rPr lang="it-IT" dirty="0" smtClean="0"/>
              <a:t> |U|)  bits</a:t>
            </a:r>
            <a:endParaRPr lang="it-IT" sz="2000" i="1" dirty="0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it-IT" dirty="0" smtClean="0"/>
              <a:t>Bounds in expectation</a:t>
            </a:r>
          </a:p>
          <a:p>
            <a:pPr lvl="1">
              <a:lnSpc>
                <a:spcPct val="150000"/>
              </a:lnSpc>
            </a:pPr>
            <a:r>
              <a:rPr lang="it-IT" dirty="0" smtClean="0"/>
              <a:t>Uniform hashing is </a:t>
            </a:r>
            <a:r>
              <a:rPr lang="it-IT" i="1" dirty="0" smtClean="0">
                <a:solidFill>
                  <a:srgbClr val="C00000"/>
                </a:solidFill>
              </a:rPr>
              <a:t>difficult</a:t>
            </a:r>
            <a:r>
              <a:rPr lang="it-IT" dirty="0" smtClean="0"/>
              <a:t> to guarantee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429388" y="3786190"/>
            <a:ext cx="2428892" cy="428604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Open addressing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 bwMode="auto">
          <a:xfrm>
            <a:off x="785786" y="5429264"/>
            <a:ext cx="500066" cy="428628"/>
          </a:xfrm>
          <a:prstGeom prst="actionButtonHelp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 bwMode="auto">
          <a:xfrm>
            <a:off x="785786" y="6072206"/>
            <a:ext cx="500066" cy="428628"/>
          </a:xfrm>
          <a:prstGeom prst="actionButtonHelp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 bwMode="auto">
          <a:xfrm rot="10800000" flipV="1">
            <a:off x="5357818" y="4000492"/>
            <a:ext cx="1071570" cy="92870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2857488" y="3957584"/>
            <a:ext cx="4214841" cy="871658"/>
            <a:chOff x="2928926" y="3957584"/>
            <a:chExt cx="3996832" cy="871658"/>
          </a:xfrm>
        </p:grpSpPr>
        <p:sp>
          <p:nvSpPr>
            <p:cNvPr id="9" name="Right Brace 8"/>
            <p:cNvSpPr/>
            <p:nvPr/>
          </p:nvSpPr>
          <p:spPr bwMode="auto">
            <a:xfrm rot="16200000">
              <a:off x="3393273" y="4036223"/>
              <a:ext cx="285752" cy="1214446"/>
            </a:xfrm>
            <a:prstGeom prst="rightBrace">
              <a:avLst/>
            </a:prstGeom>
            <a:noFill/>
            <a:ln w="38100" cap="flat" cmpd="sng" algn="ctr">
              <a:solidFill>
                <a:srgbClr val="CC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19221" y="3957584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array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Right Brace 10"/>
            <p:cNvSpPr/>
            <p:nvPr/>
          </p:nvSpPr>
          <p:spPr bwMode="auto">
            <a:xfrm rot="16200000">
              <a:off x="5582695" y="3486179"/>
              <a:ext cx="257234" cy="2428892"/>
            </a:xfrm>
            <a:prstGeom prst="rightBrace">
              <a:avLst/>
            </a:prstGeom>
            <a:noFill/>
            <a:ln w="38100" cap="flat" cmpd="sng" algn="ctr">
              <a:solidFill>
                <a:srgbClr val="CC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48280" y="4071942"/>
              <a:ext cx="13096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chains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4" name="Straight Arrow Connector 13"/>
          <p:cNvCxnSpPr>
            <a:stCxn id="4" idx="1"/>
          </p:cNvCxnSpPr>
          <p:nvPr/>
        </p:nvCxnSpPr>
        <p:spPr bwMode="auto">
          <a:xfrm rot="10800000" flipV="1">
            <a:off x="3714744" y="4000492"/>
            <a:ext cx="2714644" cy="92870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practice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52600"/>
            <a:ext cx="8029604" cy="4876800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Typically we use </a:t>
            </a:r>
            <a:r>
              <a:rPr lang="it-IT" sz="2800" b="1" dirty="0" smtClean="0">
                <a:solidFill>
                  <a:srgbClr val="FF0000"/>
                </a:solidFill>
              </a:rPr>
              <a:t>simple</a:t>
            </a:r>
            <a:r>
              <a:rPr lang="it-IT" sz="2800" dirty="0" smtClean="0"/>
              <a:t> hash functions: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629911"/>
            <a:ext cx="3057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8510616" cy="112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629261" y="2915663"/>
            <a:ext cx="2071702" cy="584775"/>
            <a:chOff x="6072198" y="3286124"/>
            <a:chExt cx="2071702" cy="584775"/>
          </a:xfrm>
        </p:grpSpPr>
        <p:cxnSp>
          <p:nvCxnSpPr>
            <p:cNvPr id="8" name="Straight Arrow Connector 7"/>
            <p:cNvCxnSpPr/>
            <p:nvPr/>
          </p:nvCxnSpPr>
          <p:spPr bwMode="auto">
            <a:xfrm rot="10800000">
              <a:off x="6072198" y="3429000"/>
              <a:ext cx="785818" cy="357190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801866" y="3286124"/>
              <a:ext cx="13420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solidFill>
                    <a:srgbClr val="C00000"/>
                  </a:solidFill>
                </a:rPr>
                <a:t>prime</a:t>
              </a:r>
              <a:endParaRPr lang="it-IT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7429520" y="4643446"/>
            <a:ext cx="142876" cy="357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1538" y="5357826"/>
            <a:ext cx="7000924" cy="1142984"/>
            <a:chOff x="1071538" y="5715016"/>
            <a:chExt cx="7000924" cy="1142984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76360" y="5795986"/>
              <a:ext cx="66103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1071538" y="5715016"/>
              <a:ext cx="7000924" cy="1142984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Enforce “goodness”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52600"/>
            <a:ext cx="8286808" cy="1676400"/>
          </a:xfrm>
        </p:spPr>
        <p:txBody>
          <a:bodyPr/>
          <a:lstStyle/>
          <a:p>
            <a:pPr>
              <a:buNone/>
            </a:pPr>
            <a:r>
              <a:rPr lang="it-IT" sz="3200" dirty="0" smtClean="0"/>
              <a:t>As in Quicksort for the selection of its pivot, select the </a:t>
            </a:r>
            <a:r>
              <a:rPr lang="it-IT" sz="4000" dirty="0" smtClean="0">
                <a:solidFill>
                  <a:srgbClr val="C00000"/>
                </a:solidFill>
              </a:rPr>
              <a:t>h() </a:t>
            </a:r>
            <a:r>
              <a:rPr lang="it-IT" sz="3200" i="1" dirty="0" smtClean="0">
                <a:solidFill>
                  <a:srgbClr val="C00000"/>
                </a:solidFill>
              </a:rPr>
              <a:t>at random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7929618" cy="22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2928926" y="6072206"/>
            <a:ext cx="6215074" cy="785794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From which set we should draw h</a:t>
            </a:r>
            <a:r>
              <a:rPr kumimoji="0" lang="it-IT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?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472" y="3643314"/>
            <a:ext cx="8072494" cy="2286016"/>
          </a:xfrm>
          <a:prstGeom prst="rect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What is the cost of “uniformity”?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52600"/>
            <a:ext cx="8286808" cy="1676400"/>
          </a:xfrm>
        </p:spPr>
        <p:txBody>
          <a:bodyPr/>
          <a:lstStyle/>
          <a:p>
            <a:pPr>
              <a:buNone/>
            </a:pPr>
            <a:r>
              <a:rPr lang="it-IT" sz="4000" dirty="0" smtClean="0">
                <a:solidFill>
                  <a:srgbClr val="C00000"/>
                </a:solidFill>
              </a:rPr>
              <a:t>h: U </a:t>
            </a:r>
            <a:r>
              <a:rPr lang="it-IT" sz="4000" dirty="0" smtClean="0">
                <a:solidFill>
                  <a:srgbClr val="C00000"/>
                </a:solidFill>
                <a:sym typeface="Wingdings" pitchFamily="2" charset="2"/>
              </a:rPr>
              <a:t> {0, 1, ..., m-1}</a:t>
            </a:r>
            <a:endParaRPr lang="it-IT" sz="3200" i="1" dirty="0" smtClean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0034" y="2428868"/>
            <a:ext cx="8286808" cy="420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be “uniform” it must be able to spread every key among {0, 1, ..., m-1}</a:t>
            </a:r>
          </a:p>
          <a:p>
            <a:pPr marL="742950" marR="0" lvl="1" indent="-28575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We have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#h = m</a:t>
            </a:r>
            <a:r>
              <a:rPr kumimoji="0" lang="it-IT" sz="2800" b="0" i="0" u="none" strike="noStrike" kern="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</a:t>
            </a:r>
            <a:endParaRPr kumimoji="0" lang="it-IT" sz="2400" b="0" i="0" u="none" strike="noStrike" kern="0" cap="none" spc="0" normalizeH="0" baseline="4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400" kern="0" dirty="0" smtClean="0">
                <a:latin typeface="+mn-lt"/>
              </a:rPr>
              <a:t>So every h needs:</a:t>
            </a:r>
          </a:p>
          <a:p>
            <a:pPr marL="1200150" lvl="2" indent="-28575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800" kern="0" dirty="0" smtClean="0">
                <a:latin typeface="Symbol" pitchFamily="18" charset="2"/>
              </a:rPr>
              <a:t>W</a:t>
            </a:r>
            <a:r>
              <a:rPr lang="it-IT" sz="2800" kern="0" dirty="0" smtClean="0"/>
              <a:t>(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log</a:t>
            </a:r>
            <a:r>
              <a:rPr kumimoji="0" lang="it-IT" sz="2800" b="0" i="0" u="none" strike="noStrike" kern="0" cap="none" spc="0" normalizeH="0" baseline="-3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#h) = </a:t>
            </a:r>
            <a:r>
              <a:rPr lang="it-IT" sz="2800" kern="0" dirty="0" smtClean="0">
                <a:latin typeface="Symbol" pitchFamily="18" charset="2"/>
              </a:rPr>
              <a:t>W</a:t>
            </a:r>
            <a:r>
              <a:rPr lang="it-IT" sz="2800" kern="0" dirty="0" smtClean="0"/>
              <a:t>(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 * log</a:t>
            </a:r>
            <a:r>
              <a:rPr lang="it-IT" sz="2800" kern="0" baseline="-32000" dirty="0" smtClean="0"/>
              <a:t>2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m)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bits of storage</a:t>
            </a:r>
          </a:p>
          <a:p>
            <a:pPr marL="1200150" lvl="2" indent="-285750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</a:pPr>
            <a:r>
              <a:rPr lang="it-IT" sz="2800" kern="0" dirty="0" smtClean="0">
                <a:latin typeface="Symbol" pitchFamily="18" charset="2"/>
              </a:rPr>
              <a:t>W</a:t>
            </a:r>
            <a:r>
              <a:rPr lang="it-IT" sz="2800" kern="0" dirty="0" smtClean="0">
                <a:latin typeface="+mn-lt"/>
              </a:rPr>
              <a:t>(U/log</a:t>
            </a:r>
            <a:r>
              <a:rPr lang="it-IT" sz="2800" kern="0" baseline="-32000" dirty="0" smtClean="0"/>
              <a:t>2</a:t>
            </a:r>
            <a:r>
              <a:rPr lang="it-IT" sz="2800" kern="0" dirty="0" smtClean="0">
                <a:latin typeface="+mn-lt"/>
              </a:rPr>
              <a:t> U) </a:t>
            </a:r>
            <a:r>
              <a:rPr lang="it-IT" sz="2400" kern="0" dirty="0" smtClean="0">
                <a:latin typeface="+mn-lt"/>
              </a:rPr>
              <a:t>time to be computed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428744"/>
            <a:ext cx="7772400" cy="114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 smtClean="0"/>
              <a:t>Advanced Algorithms</a:t>
            </a:r>
            <a:br>
              <a:rPr lang="en-US" sz="4800" dirty="0" smtClean="0"/>
            </a:br>
            <a:r>
              <a:rPr lang="en-US" sz="4800" dirty="0" smtClean="0"/>
              <a:t>for Massive Datasets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Universal Hash Functions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notion of Universality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14282" y="1785926"/>
            <a:ext cx="8715436" cy="1214446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857364"/>
            <a:ext cx="8629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8" y="3466463"/>
            <a:ext cx="89249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0" y="3595030"/>
            <a:ext cx="4000496" cy="2643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00100" y="5500702"/>
            <a:ext cx="6726939" cy="1191292"/>
            <a:chOff x="1000100" y="6786586"/>
            <a:chExt cx="6726939" cy="1191292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10800000">
              <a:off x="1000100" y="6786586"/>
              <a:ext cx="1928826" cy="71438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1285852" y="7577768"/>
              <a:ext cx="64411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This was the key prop of </a:t>
              </a:r>
              <a:r>
                <a:rPr lang="it-IT" b="1" dirty="0" smtClean="0">
                  <a:solidFill>
                    <a:srgbClr val="C00000"/>
                  </a:solidFill>
                </a:rPr>
                <a:t>uniform</a:t>
              </a:r>
              <a:r>
                <a:rPr lang="it-IT" dirty="0" smtClean="0">
                  <a:solidFill>
                    <a:srgbClr val="C00000"/>
                  </a:solidFill>
                </a:rPr>
                <a:t> hash + chaining</a:t>
              </a:r>
              <a:endParaRPr lang="it-IT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214810" y="3143248"/>
            <a:ext cx="2776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For a fixed x,y</a:t>
            </a:r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2770" name="Picture 2" descr="C:\Users\ferragin\Desktop\Pictur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6243661"/>
            <a:ext cx="5078412" cy="54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 </a:t>
            </a:r>
            <a:r>
              <a:rPr lang="it-IT" i="1" dirty="0" smtClean="0">
                <a:solidFill>
                  <a:srgbClr val="C00000"/>
                </a:solidFill>
              </a:rPr>
              <a:t>Universal</a:t>
            </a:r>
            <a:r>
              <a:rPr lang="it-IT" dirty="0" smtClean="0"/>
              <a:t>  hashes exist 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800632"/>
            <a:ext cx="7772400" cy="485756"/>
          </a:xfrm>
        </p:spPr>
        <p:txBody>
          <a:bodyPr/>
          <a:lstStyle/>
          <a:p>
            <a:r>
              <a:rPr lang="it-IT" dirty="0" smtClean="0"/>
              <a:t>Each a</a:t>
            </a:r>
            <a:r>
              <a:rPr lang="it-IT" baseline="-25000" dirty="0" smtClean="0"/>
              <a:t>i</a:t>
            </a:r>
            <a:r>
              <a:rPr lang="it-IT" dirty="0" smtClean="0"/>
              <a:t> is selected at random in [0,m)</a:t>
            </a:r>
            <a:endParaRPr lang="it-IT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28728" y="2357430"/>
            <a:ext cx="6000792" cy="642942"/>
            <a:chOff x="1285852" y="1928802"/>
            <a:chExt cx="6000792" cy="642942"/>
          </a:xfrm>
        </p:grpSpPr>
        <p:sp>
          <p:nvSpPr>
            <p:cNvPr id="4" name="Rectangle 3"/>
            <p:cNvSpPr/>
            <p:nvPr/>
          </p:nvSpPr>
          <p:spPr bwMode="auto">
            <a:xfrm>
              <a:off x="1285852" y="1928802"/>
              <a:ext cx="6000792" cy="64294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285852" y="1928802"/>
              <a:ext cx="785818" cy="64294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071670" y="1928802"/>
              <a:ext cx="785818" cy="64294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857488" y="1928802"/>
              <a:ext cx="785818" cy="64294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00826" y="1928802"/>
              <a:ext cx="785818" cy="64294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4071934" y="2214554"/>
              <a:ext cx="2000264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428728" y="200024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k</a:t>
              </a:r>
              <a:r>
                <a:rPr lang="it-IT" sz="2400" baseline="-25000" dirty="0" smtClean="0"/>
                <a:t>0</a:t>
              </a:r>
              <a:endParaRPr lang="it-IT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1862" y="200024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k</a:t>
              </a:r>
              <a:r>
                <a:rPr lang="it-IT" sz="2400" baseline="-25000" dirty="0" smtClean="0"/>
                <a:t>1</a:t>
              </a:r>
              <a:endParaRPr lang="it-IT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7680" y="200024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k</a:t>
              </a:r>
              <a:r>
                <a:rPr lang="it-IT" sz="2400" baseline="-25000" dirty="0" smtClean="0"/>
                <a:t>2</a:t>
              </a:r>
              <a:endParaRPr lang="it-IT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66450" y="200024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k</a:t>
              </a:r>
              <a:r>
                <a:rPr lang="it-IT" sz="2400" baseline="-25000" dirty="0" smtClean="0"/>
                <a:t>r</a:t>
              </a:r>
              <a:endParaRPr lang="it-IT" baseline="-25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28728" y="1643050"/>
            <a:ext cx="1594332" cy="642942"/>
            <a:chOff x="1428728" y="1643050"/>
            <a:chExt cx="1594332" cy="642942"/>
          </a:xfrm>
        </p:grpSpPr>
        <p:sp>
          <p:nvSpPr>
            <p:cNvPr id="23" name="Left Brace 22"/>
            <p:cNvSpPr/>
            <p:nvPr/>
          </p:nvSpPr>
          <p:spPr bwMode="auto">
            <a:xfrm rot="5400000">
              <a:off x="1643042" y="1714488"/>
              <a:ext cx="357190" cy="785818"/>
            </a:xfrm>
            <a:prstGeom prst="leftBrac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57356" y="1643050"/>
              <a:ext cx="1165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≈log</a:t>
              </a:r>
              <a:r>
                <a:rPr lang="it-IT" baseline="-25000" dirty="0" smtClean="0">
                  <a:solidFill>
                    <a:srgbClr val="C00000"/>
                  </a:solidFill>
                </a:rPr>
                <a:t>2</a:t>
              </a:r>
              <a:r>
                <a:rPr lang="it-IT" dirty="0" smtClean="0">
                  <a:solidFill>
                    <a:srgbClr val="C00000"/>
                  </a:solidFill>
                </a:rPr>
                <a:t> m</a:t>
              </a:r>
              <a:endParaRPr lang="it-IT" dirty="0">
                <a:solidFill>
                  <a:srgbClr val="C0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15140" y="3214686"/>
            <a:ext cx="2481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r ≈ log</a:t>
            </a:r>
            <a:r>
              <a:rPr lang="it-IT" baseline="-25000" dirty="0" smtClean="0">
                <a:solidFill>
                  <a:srgbClr val="C00000"/>
                </a:solidFill>
              </a:rPr>
              <a:t>2</a:t>
            </a:r>
            <a:r>
              <a:rPr lang="it-IT" dirty="0" smtClean="0">
                <a:solidFill>
                  <a:srgbClr val="C00000"/>
                </a:solidFill>
              </a:rPr>
              <a:t> U / log</a:t>
            </a:r>
            <a:r>
              <a:rPr lang="it-IT" baseline="-25000" dirty="0" smtClean="0">
                <a:solidFill>
                  <a:srgbClr val="C00000"/>
                </a:solidFill>
              </a:rPr>
              <a:t>2</a:t>
            </a:r>
            <a:r>
              <a:rPr lang="it-IT" dirty="0" smtClean="0">
                <a:solidFill>
                  <a:srgbClr val="C00000"/>
                </a:solidFill>
              </a:rPr>
              <a:t> m</a:t>
            </a:r>
            <a:endParaRPr lang="it-IT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8728" y="3929066"/>
            <a:ext cx="6000792" cy="642942"/>
            <a:chOff x="1285852" y="1928802"/>
            <a:chExt cx="6000792" cy="642942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285852" y="1928802"/>
              <a:ext cx="6000792" cy="64294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285852" y="1928802"/>
              <a:ext cx="785818" cy="64294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1670" y="1928802"/>
              <a:ext cx="785818" cy="64294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857488" y="1928802"/>
              <a:ext cx="785818" cy="64294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500826" y="1928802"/>
              <a:ext cx="785818" cy="64294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4071934" y="2214554"/>
              <a:ext cx="2000264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1428728" y="200024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a</a:t>
              </a:r>
              <a:r>
                <a:rPr lang="it-IT" sz="2400" baseline="-25000" dirty="0" smtClean="0"/>
                <a:t>0</a:t>
              </a:r>
              <a:endParaRPr lang="it-IT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71862" y="200024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a</a:t>
              </a:r>
              <a:r>
                <a:rPr lang="it-IT" sz="2400" baseline="-25000" dirty="0" smtClean="0"/>
                <a:t>1</a:t>
              </a:r>
              <a:endParaRPr lang="it-IT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57680" y="200024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a</a:t>
              </a:r>
              <a:r>
                <a:rPr lang="it-IT" sz="2400" baseline="-25000" dirty="0" smtClean="0"/>
                <a:t>2</a:t>
              </a:r>
              <a:endParaRPr lang="it-IT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66450" y="2000240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a</a:t>
              </a:r>
              <a:r>
                <a:rPr lang="it-IT" sz="2400" baseline="-25000" dirty="0" smtClean="0"/>
                <a:t>r</a:t>
              </a:r>
              <a:endParaRPr lang="it-IT" baseline="-250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42910" y="2357430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endParaRPr lang="it-I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564" y="3929066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endParaRPr lang="it-I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28" y="5462610"/>
            <a:ext cx="3943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37"/>
          <p:cNvGrpSpPr/>
          <p:nvPr/>
        </p:nvGrpSpPr>
        <p:grpSpPr>
          <a:xfrm>
            <a:off x="6715140" y="5786454"/>
            <a:ext cx="1913538" cy="642942"/>
            <a:chOff x="6072198" y="3143248"/>
            <a:chExt cx="1913538" cy="642942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rot="10800000">
              <a:off x="6072198" y="3429000"/>
              <a:ext cx="785818" cy="357190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6643702" y="3143248"/>
              <a:ext cx="13420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>
                  <a:solidFill>
                    <a:srgbClr val="C00000"/>
                  </a:solidFill>
                </a:rPr>
                <a:t>prime</a:t>
              </a:r>
              <a:endParaRPr lang="it-IT" dirty="0">
                <a:solidFill>
                  <a:srgbClr val="C00000"/>
                </a:solidFill>
              </a:endParaRP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6215074" y="1500174"/>
            <a:ext cx="2928926" cy="78581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U = universe of keys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m = Table size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4786314" y="6419872"/>
            <a:ext cx="4429124" cy="43812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not necessarily: (...mod p) mod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2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7200" cy="990600"/>
          </a:xfrm>
        </p:spPr>
        <p:txBody>
          <a:bodyPr/>
          <a:lstStyle/>
          <a:p>
            <a:r>
              <a:rPr lang="it-IT" dirty="0" smtClean="0"/>
              <a:t>{h</a:t>
            </a:r>
            <a:r>
              <a:rPr lang="it-IT" baseline="-25000" dirty="0" smtClean="0"/>
              <a:t>a</a:t>
            </a:r>
            <a:r>
              <a:rPr lang="it-IT" dirty="0" smtClean="0"/>
              <a:t>} is universal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752600"/>
            <a:ext cx="8315356" cy="4876800"/>
          </a:xfrm>
        </p:spPr>
        <p:txBody>
          <a:bodyPr/>
          <a:lstStyle/>
          <a:p>
            <a:r>
              <a:rPr lang="it-IT" dirty="0" smtClean="0"/>
              <a:t>Suppose that x and y are two distinct keys, for which we assume x</a:t>
            </a:r>
            <a:r>
              <a:rPr lang="it-IT" baseline="-25000" dirty="0" smtClean="0"/>
              <a:t>0</a:t>
            </a:r>
            <a:r>
              <a:rPr lang="it-IT" dirty="0" smtClean="0"/>
              <a:t> ≠ y</a:t>
            </a:r>
            <a:r>
              <a:rPr lang="it-IT" baseline="-25000" dirty="0" smtClean="0"/>
              <a:t>0 </a:t>
            </a:r>
          </a:p>
          <a:p>
            <a:pPr algn="r"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(other components may differ too, of course)</a:t>
            </a:r>
          </a:p>
          <a:p>
            <a:pPr>
              <a:lnSpc>
                <a:spcPct val="200000"/>
              </a:lnSpc>
              <a:buNone/>
            </a:pPr>
            <a:r>
              <a:rPr lang="it-IT" sz="2800" b="1" u="sng" dirty="0" smtClean="0">
                <a:solidFill>
                  <a:srgbClr val="C00000"/>
                </a:solidFill>
              </a:rPr>
              <a:t>Question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: How many h</a:t>
            </a:r>
            <a:r>
              <a:rPr lang="it-IT" sz="2800" b="1" baseline="-25000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collide on fixed x,y ?</a:t>
            </a:r>
            <a:endParaRPr lang="it-I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05" y="4181494"/>
            <a:ext cx="84867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7200" cy="990600"/>
          </a:xfrm>
        </p:spPr>
        <p:txBody>
          <a:bodyPr/>
          <a:lstStyle/>
          <a:p>
            <a:r>
              <a:rPr lang="it-IT" dirty="0" smtClean="0"/>
              <a:t>{h</a:t>
            </a:r>
            <a:r>
              <a:rPr lang="it-IT" baseline="-25000" dirty="0" smtClean="0"/>
              <a:t>a</a:t>
            </a:r>
            <a:r>
              <a:rPr lang="it-IT" dirty="0" smtClean="0"/>
              <a:t>} is universal</a:t>
            </a:r>
            <a:endParaRPr lang="it-I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7134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877301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85720" y="5643578"/>
            <a:ext cx="8501122" cy="1214422"/>
            <a:chOff x="285720" y="5643578"/>
            <a:chExt cx="8501122" cy="1214422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2438" y="5786461"/>
              <a:ext cx="8239125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285720" y="5643578"/>
              <a:ext cx="8501122" cy="1214422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pic>
        <p:nvPicPr>
          <p:cNvPr id="27649" name="Picture 1" descr="C:\Users\ferragin\Desktop\Pictur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95912"/>
            <a:ext cx="9144000" cy="14620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43438" y="5786454"/>
            <a:ext cx="2143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a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786446" y="71414"/>
            <a:ext cx="3286116" cy="1143008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0 ≤ a</a:t>
            </a:r>
            <a:r>
              <a:rPr kumimoji="0" lang="it-IT" sz="360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i</a:t>
            </a:r>
            <a:r>
              <a:rPr kumimoji="0" lang="it-IT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 &lt;</a:t>
            </a:r>
            <a:r>
              <a:rPr kumimoji="0" lang="it-IT" sz="36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kumimoji="0" lang="it-IT" sz="3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600" dirty="0" smtClean="0">
                <a:solidFill>
                  <a:schemeClr val="bg1"/>
                </a:solidFill>
                <a:latin typeface="Comic Sans MS" pitchFamily="66" charset="0"/>
              </a:rPr>
              <a:t>m is a prime</a:t>
            </a:r>
            <a:endParaRPr kumimoji="0" lang="it-IT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57620" y="6143644"/>
            <a:ext cx="1000132" cy="428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Simple and efficient universal hash</a:t>
            </a:r>
            <a:endParaRPr lang="it-IT" sz="3600" dirty="0"/>
          </a:p>
        </p:txBody>
      </p:sp>
      <p:sp>
        <p:nvSpPr>
          <p:cNvPr id="4" name="Rectangle 3"/>
          <p:cNvSpPr/>
          <p:nvPr/>
        </p:nvSpPr>
        <p:spPr>
          <a:xfrm>
            <a:off x="500034" y="2285992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sz="3600" dirty="0" smtClean="0"/>
              <a:t>h</a:t>
            </a:r>
            <a:r>
              <a:rPr lang="it-IT" sz="3600" baseline="-25000" dirty="0" smtClean="0"/>
              <a:t>a</a:t>
            </a:r>
            <a:r>
              <a:rPr lang="it-IT" sz="3600" dirty="0" smtClean="0"/>
              <a:t>(x) = ( a*x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mod</a:t>
            </a:r>
            <a:r>
              <a:rPr lang="it-IT" sz="3600" dirty="0" smtClean="0"/>
              <a:t> 2</a:t>
            </a:r>
            <a:r>
              <a:rPr lang="it-IT" sz="3600" baseline="40000" dirty="0" smtClean="0"/>
              <a:t>r</a:t>
            </a:r>
            <a:r>
              <a:rPr lang="it-IT" sz="3600" dirty="0" smtClean="0"/>
              <a:t> )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div</a:t>
            </a:r>
            <a:r>
              <a:rPr lang="it-IT" sz="3600" dirty="0" smtClean="0"/>
              <a:t> 2</a:t>
            </a:r>
            <a:r>
              <a:rPr lang="it-IT" sz="3600" baseline="40000" dirty="0" smtClean="0"/>
              <a:t>r-t</a:t>
            </a:r>
            <a:r>
              <a:rPr lang="it-IT" sz="3600" dirty="0" smtClean="0"/>
              <a:t>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smtClean="0"/>
              <a:t> 0 ≤ </a:t>
            </a:r>
            <a:r>
              <a:rPr lang="it-IT" sz="2800" i="1" dirty="0" smtClean="0"/>
              <a:t>x</a:t>
            </a:r>
            <a:r>
              <a:rPr lang="it-IT" sz="2800" dirty="0" smtClean="0"/>
              <a:t> &lt; |U| = 2</a:t>
            </a:r>
            <a:r>
              <a:rPr lang="it-IT" sz="2800" baseline="40000" dirty="0" smtClean="0"/>
              <a:t>r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smtClean="0"/>
              <a:t> </a:t>
            </a:r>
            <a:r>
              <a:rPr lang="it-IT" sz="2800" i="1" dirty="0" smtClean="0"/>
              <a:t>a</a:t>
            </a:r>
            <a:r>
              <a:rPr lang="it-IT" sz="2800" dirty="0" smtClean="0"/>
              <a:t> is </a:t>
            </a:r>
            <a:r>
              <a:rPr lang="it-IT" sz="2800" dirty="0" smtClean="0">
                <a:solidFill>
                  <a:srgbClr val="C00000"/>
                </a:solidFill>
              </a:rPr>
              <a:t>odd</a:t>
            </a:r>
          </a:p>
          <a:p>
            <a:pPr lvl="1" algn="r">
              <a:lnSpc>
                <a:spcPct val="150000"/>
              </a:lnSpc>
            </a:pPr>
            <a:r>
              <a:rPr lang="it-IT" sz="2800" dirty="0" smtClean="0">
                <a:solidFill>
                  <a:srgbClr val="C00000"/>
                </a:solidFill>
              </a:rPr>
              <a:t>                  </a:t>
            </a:r>
            <a:endParaRPr lang="it-IT" sz="36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4786322"/>
            <a:ext cx="8137164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Few key issues: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 Consists of </a:t>
            </a:r>
            <a:r>
              <a:rPr lang="it-IT" sz="3200" dirty="0" smtClean="0">
                <a:solidFill>
                  <a:srgbClr val="C00000"/>
                </a:solidFill>
              </a:rPr>
              <a:t>t</a:t>
            </a:r>
            <a:r>
              <a:rPr lang="it-IT" sz="2800" dirty="0" smtClean="0">
                <a:solidFill>
                  <a:srgbClr val="C00000"/>
                </a:solidFill>
              </a:rPr>
              <a:t> bits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, taken from the ≈</a:t>
            </a:r>
            <a:r>
              <a:rPr lang="it-IT" sz="2800" dirty="0" smtClean="0">
                <a:solidFill>
                  <a:srgbClr val="C00000"/>
                </a:solidFill>
              </a:rPr>
              <a:t>MSD(ax)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 Probability of collision is </a:t>
            </a:r>
            <a:r>
              <a:rPr lang="it-IT" sz="3200" dirty="0" smtClean="0">
                <a:solidFill>
                  <a:srgbClr val="C00000"/>
                </a:solidFill>
              </a:rPr>
              <a:t>≤ 1/2</a:t>
            </a:r>
            <a:r>
              <a:rPr lang="it-IT" sz="3200" baseline="40000" dirty="0" smtClean="0">
                <a:solidFill>
                  <a:srgbClr val="C00000"/>
                </a:solidFill>
              </a:rPr>
              <a:t>t-1</a:t>
            </a:r>
            <a:r>
              <a:rPr lang="it-IT" sz="2800" dirty="0" smtClean="0">
                <a:solidFill>
                  <a:srgbClr val="C00000"/>
                </a:solidFill>
              </a:rPr>
              <a:t>  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(= 2/m)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4117" y="4214817"/>
            <a:ext cx="3689883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00043"/>
            <a:ext cx="7772400" cy="841396"/>
          </a:xfrm>
        </p:spPr>
        <p:txBody>
          <a:bodyPr/>
          <a:lstStyle/>
          <a:p>
            <a:pPr eaLnBrk="1" hangingPunct="1"/>
            <a:r>
              <a:rPr lang="it-IT" sz="3600" dirty="0" smtClean="0"/>
              <a:t>The Dictionary Problem</a:t>
            </a:r>
            <a:endParaRPr lang="en-US" sz="3600" dirty="0" smtClean="0"/>
          </a:p>
        </p:txBody>
      </p:sp>
      <p:sp>
        <p:nvSpPr>
          <p:cNvPr id="132098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8478603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400" b="1" u="sng" dirty="0" smtClean="0">
                <a:solidFill>
                  <a:srgbClr val="FF0000"/>
                </a:solidFill>
                <a:latin typeface="+mn-lt"/>
              </a:rPr>
              <a:t>Definition.</a:t>
            </a:r>
            <a:r>
              <a:rPr lang="it-IT" sz="24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it-IT" sz="2400" dirty="0" smtClean="0">
                <a:latin typeface="+mn-lt"/>
              </a:rPr>
              <a:t>Let us given a dictionary </a:t>
            </a:r>
            <a:r>
              <a:rPr lang="it-IT" sz="2400" b="1" dirty="0" smtClean="0">
                <a:solidFill>
                  <a:srgbClr val="C00000"/>
                </a:solidFill>
                <a:latin typeface="+mn-lt"/>
              </a:rPr>
              <a:t>S</a:t>
            </a:r>
            <a:r>
              <a:rPr lang="it-IT" sz="2400" dirty="0" smtClean="0">
                <a:latin typeface="+mn-lt"/>
              </a:rPr>
              <a:t> of </a:t>
            </a:r>
            <a:r>
              <a:rPr lang="it-IT" sz="2400" b="1" dirty="0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it-IT" sz="2400" dirty="0" smtClean="0">
                <a:latin typeface="+mn-lt"/>
              </a:rPr>
              <a:t> keys drawn 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 smtClean="0">
                <a:latin typeface="+mn-lt"/>
              </a:rPr>
              <a:t>from a universe </a:t>
            </a:r>
            <a:r>
              <a:rPr lang="it-IT" sz="2400" b="1" dirty="0" smtClean="0">
                <a:solidFill>
                  <a:srgbClr val="C00000"/>
                </a:solidFill>
                <a:latin typeface="+mn-lt"/>
              </a:rPr>
              <a:t>U</a:t>
            </a:r>
            <a:r>
              <a:rPr lang="it-IT" sz="2400" dirty="0" smtClean="0">
                <a:latin typeface="+mn-lt"/>
              </a:rPr>
              <a:t>. We wish to design a (dynamic) data </a:t>
            </a:r>
          </a:p>
          <a:p>
            <a:pPr eaLnBrk="0" hangingPunct="0">
              <a:lnSpc>
                <a:spcPct val="150000"/>
              </a:lnSpc>
            </a:pPr>
            <a:r>
              <a:rPr lang="it-IT" sz="2400" dirty="0" smtClean="0">
                <a:latin typeface="+mn-lt"/>
              </a:rPr>
              <a:t>structure that supports the following operations:</a:t>
            </a:r>
          </a:p>
          <a:p>
            <a:pPr lvl="1" eaLnBrk="0" hangingPunct="0">
              <a:lnSpc>
                <a:spcPct val="200000"/>
              </a:lnSpc>
              <a:buSzPct val="120000"/>
              <a:buFont typeface="Wingdings" pitchFamily="2" charset="2"/>
              <a:buChar char="v"/>
            </a:pP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 membership(k)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it-IT" sz="2400" dirty="0" smtClean="0">
                <a:latin typeface="Comic Sans MS" pitchFamily="66" charset="0"/>
              </a:rPr>
              <a:t> checks whether 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k </a:t>
            </a:r>
            <a:r>
              <a:rPr lang="az-Cyrl-AZ" sz="2400" dirty="0" smtClean="0">
                <a:solidFill>
                  <a:schemeClr val="tx2"/>
                </a:solidFill>
                <a:latin typeface="Comic Sans MS" pitchFamily="66" charset="0"/>
              </a:rPr>
              <a:t>є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S</a:t>
            </a:r>
          </a:p>
          <a:p>
            <a:pPr lvl="1" eaLnBrk="0" hangingPunct="0">
              <a:lnSpc>
                <a:spcPct val="200000"/>
              </a:lnSpc>
              <a:buSzPct val="120000"/>
              <a:buFont typeface="Wingdings" pitchFamily="2" charset="2"/>
              <a:buChar char="v"/>
            </a:pP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insert(k) </a:t>
            </a:r>
            <a:r>
              <a:rPr lang="it-IT" sz="24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S = S U {k}</a:t>
            </a:r>
          </a:p>
          <a:p>
            <a:pPr lvl="1" eaLnBrk="0" hangingPunct="0">
              <a:lnSpc>
                <a:spcPct val="200000"/>
              </a:lnSpc>
              <a:buSzPct val="120000"/>
              <a:buFont typeface="Wingdings" pitchFamily="2" charset="2"/>
              <a:buChar char="v"/>
            </a:pP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delete(k) </a:t>
            </a:r>
            <a:r>
              <a:rPr lang="it-IT" sz="2400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it-IT" sz="2400" dirty="0" smtClean="0">
                <a:solidFill>
                  <a:schemeClr val="tx2"/>
                </a:solidFill>
                <a:latin typeface="Comic Sans MS" pitchFamily="66" charset="0"/>
              </a:rPr>
              <a:t> S = S – {k}</a:t>
            </a:r>
            <a:endParaRPr lang="it-IT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11" y="4677066"/>
            <a:ext cx="1857389" cy="218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428744"/>
            <a:ext cx="7772400" cy="114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 smtClean="0"/>
              <a:t>Advanced Algorithms</a:t>
            </a:r>
            <a:br>
              <a:rPr lang="en-US" sz="4800" dirty="0" smtClean="0"/>
            </a:br>
            <a:r>
              <a:rPr lang="en-US" sz="4800" dirty="0" smtClean="0"/>
              <a:t>for Massive Datasets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Perfect Hashing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Perfect Hashing</a:t>
            </a:r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82677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91" y="3425386"/>
            <a:ext cx="7058043" cy="307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5400000" flipH="1" flipV="1">
            <a:off x="2607456" y="6036488"/>
            <a:ext cx="500064" cy="42862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1750200" y="5250670"/>
            <a:ext cx="2071701" cy="571504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12" y="6357958"/>
            <a:ext cx="4214842" cy="500066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No prime...recall...</a:t>
            </a:r>
            <a:endParaRPr lang="it-IT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57884" y="3500438"/>
            <a:ext cx="3286116" cy="2000264"/>
            <a:chOff x="5857884" y="3500438"/>
            <a:chExt cx="3286116" cy="2000264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10800000" flipV="1">
              <a:off x="5857884" y="3643314"/>
              <a:ext cx="714348" cy="571504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6643670" y="3500438"/>
              <a:ext cx="250033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it-IT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Quadratic</a:t>
              </a:r>
              <a:r>
                <a:rPr kumimoji="0" lang="it-IT" sz="2600" b="0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 size</a:t>
              </a:r>
              <a:endParaRPr kumimoji="0" lang="it-IT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6200000" flipH="1">
              <a:off x="5857884" y="4357694"/>
              <a:ext cx="1857388" cy="42862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2500298" y="3143248"/>
            <a:ext cx="2500330" cy="714380"/>
            <a:chOff x="2500298" y="3143248"/>
            <a:chExt cx="2500330" cy="714380"/>
          </a:xfrm>
        </p:grpSpPr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2500298" y="3143248"/>
              <a:ext cx="250033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it-IT" sz="2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Linear </a:t>
              </a:r>
              <a:r>
                <a:rPr kumimoji="0" lang="it-IT" sz="2600" b="0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mic Sans MS" pitchFamily="66" charset="0"/>
                  <a:ea typeface="+mn-ea"/>
                  <a:cs typeface="+mn-cs"/>
                </a:rPr>
                <a:t>size</a:t>
              </a:r>
              <a:endParaRPr kumimoji="0" lang="it-IT" sz="2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2643174" y="3643314"/>
              <a:ext cx="428628" cy="214314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 </a:t>
            </a:r>
            <a:r>
              <a:rPr lang="it-IT" smtClean="0"/>
              <a:t>main issues:</a:t>
            </a:r>
            <a:endParaRPr lang="it-I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57365"/>
            <a:ext cx="4286280" cy="264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4282" y="2285992"/>
            <a:ext cx="7772400" cy="29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it-IT" sz="2800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Search time is O(1)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lang="it-IT" sz="2800" kern="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2800" kern="0" dirty="0" smtClean="0">
                <a:latin typeface="+mn-lt"/>
              </a:rPr>
              <a:t>Space is O(n)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it-IT" sz="28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Construction time is O(n) in expectation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5515012"/>
            <a:ext cx="8029604" cy="1343012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We will guarantee that</a:t>
            </a:r>
            <a:r>
              <a:rPr lang="it-IT" b="1" dirty="0" smtClean="0">
                <a:solidFill>
                  <a:srgbClr val="C00000"/>
                </a:solidFill>
              </a:rPr>
              <a:t>: </a:t>
            </a:r>
            <a:r>
              <a:rPr lang="it-IT" sz="2800" dirty="0" smtClean="0"/>
              <a:t>m = O(n)</a:t>
            </a:r>
            <a:r>
              <a:rPr lang="it-IT" dirty="0" smtClean="0"/>
              <a:t> and </a:t>
            </a:r>
            <a:r>
              <a:rPr lang="it-IT" sz="2800" dirty="0" smtClean="0"/>
              <a:t>m</a:t>
            </a:r>
            <a:r>
              <a:rPr lang="it-IT" sz="2800" baseline="-28000" dirty="0" smtClean="0"/>
              <a:t>i</a:t>
            </a:r>
            <a:r>
              <a:rPr lang="it-IT" sz="2800" dirty="0" smtClean="0"/>
              <a:t> = O(n</a:t>
            </a:r>
            <a:r>
              <a:rPr lang="it-IT" sz="2800" baseline="-28000" dirty="0" smtClean="0"/>
              <a:t>i</a:t>
            </a:r>
            <a:r>
              <a:rPr lang="it-IT" sz="2800" baseline="40000" dirty="0" smtClean="0"/>
              <a:t>2</a:t>
            </a:r>
            <a:r>
              <a:rPr lang="it-IT" sz="2800" dirty="0" smtClean="0"/>
              <a:t>)</a:t>
            </a:r>
            <a:r>
              <a:rPr lang="it-IT" dirty="0" smtClean="0"/>
              <a:t>, </a:t>
            </a:r>
            <a:r>
              <a:rPr lang="it-IT" dirty="0" smtClean="0"/>
              <a:t>with </a:t>
            </a:r>
            <a:r>
              <a:rPr lang="it-IT" dirty="0" smtClean="0"/>
              <a:t>the </a:t>
            </a:r>
            <a:r>
              <a:rPr lang="it-IT" sz="2800" dirty="0" smtClean="0"/>
              <a:t>h</a:t>
            </a:r>
            <a:r>
              <a:rPr lang="it-IT" sz="2800" baseline="-28000" dirty="0" smtClean="0"/>
              <a:t>i</a:t>
            </a:r>
            <a:r>
              <a:rPr lang="it-IT" dirty="0" smtClean="0"/>
              <a:t>-functions universal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14348" y="5443574"/>
            <a:ext cx="8001056" cy="1143008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00298" y="2071678"/>
            <a:ext cx="2143140" cy="500066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by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useful result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sz="2800" b="1" u="sng" dirty="0" smtClean="0">
                <a:solidFill>
                  <a:srgbClr val="C00000"/>
                </a:solidFill>
              </a:rPr>
              <a:t>Fact.</a:t>
            </a:r>
            <a:r>
              <a:rPr lang="it-IT" sz="2800" dirty="0" smtClean="0"/>
              <a:t> Given a hash table of size </a:t>
            </a:r>
            <a:r>
              <a:rPr lang="it-IT" sz="3200" dirty="0" smtClean="0">
                <a:solidFill>
                  <a:srgbClr val="C00000"/>
                </a:solidFill>
              </a:rPr>
              <a:t>m</a:t>
            </a:r>
            <a:r>
              <a:rPr lang="it-IT" sz="2800" dirty="0" smtClean="0"/>
              <a:t>, </a:t>
            </a:r>
            <a:r>
              <a:rPr lang="it-IT" sz="3200" dirty="0" smtClean="0">
                <a:solidFill>
                  <a:srgbClr val="C00000"/>
                </a:solidFill>
              </a:rPr>
              <a:t>n</a:t>
            </a:r>
            <a:r>
              <a:rPr lang="it-IT" sz="3200" dirty="0" smtClean="0"/>
              <a:t> </a:t>
            </a:r>
            <a:r>
              <a:rPr lang="it-IT" sz="2800" dirty="0" smtClean="0"/>
              <a:t>keys, </a:t>
            </a:r>
          </a:p>
          <a:p>
            <a:pPr>
              <a:buNone/>
            </a:pPr>
            <a:r>
              <a:rPr lang="it-IT" sz="2800" dirty="0" smtClean="0"/>
              <a:t>and a universal hash family </a:t>
            </a:r>
            <a:r>
              <a:rPr lang="it-IT" sz="3200" dirty="0" smtClean="0">
                <a:solidFill>
                  <a:srgbClr val="C00000"/>
                </a:solidFill>
              </a:rPr>
              <a:t>H</a:t>
            </a:r>
            <a:r>
              <a:rPr lang="it-IT" sz="2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it-IT" sz="2800" dirty="0" smtClean="0"/>
              <a:t>If we pick </a:t>
            </a:r>
            <a:r>
              <a:rPr lang="it-IT" sz="2800" dirty="0" smtClean="0">
                <a:solidFill>
                  <a:srgbClr val="C00000"/>
                </a:solidFill>
              </a:rPr>
              <a:t>h </a:t>
            </a:r>
            <a:r>
              <a:rPr lang="az-Cyrl-AZ" sz="2800" dirty="0" smtClean="0">
                <a:solidFill>
                  <a:srgbClr val="C00000"/>
                </a:solidFill>
                <a:latin typeface="Comic Sans MS"/>
              </a:rPr>
              <a:t>є</a:t>
            </a:r>
            <a:r>
              <a:rPr lang="it-IT" sz="2800" dirty="0" smtClean="0">
                <a:solidFill>
                  <a:srgbClr val="C00000"/>
                </a:solidFill>
              </a:rPr>
              <a:t> H </a:t>
            </a:r>
            <a:r>
              <a:rPr lang="it-IT" sz="2800" dirty="0" smtClean="0"/>
              <a:t>at random, the expected </a:t>
            </a:r>
          </a:p>
          <a:p>
            <a:pPr>
              <a:buNone/>
            </a:pPr>
            <a:r>
              <a:rPr lang="it-IT" sz="2800" dirty="0" smtClean="0"/>
              <a:t>number of collisions is: </a:t>
            </a:r>
            <a:endParaRPr lang="it-IT" sz="2800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60363" y="4429132"/>
          <a:ext cx="2111373" cy="1222016"/>
        </p:xfrm>
        <a:graphic>
          <a:graphicData uri="http://schemas.openxmlformats.org/presentationml/2006/ole">
            <p:oleObj spid="_x0000_s20482" name="Equation" r:id="rId4" imgW="787320" imgH="45720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718050" y="5657850"/>
          <a:ext cx="1223963" cy="1109663"/>
        </p:xfrm>
        <a:graphic>
          <a:graphicData uri="http://schemas.openxmlformats.org/presentationml/2006/ole">
            <p:oleObj spid="_x0000_s20483" name="Equation" r:id="rId5" imgW="431640" imgH="39348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681538" y="4292600"/>
          <a:ext cx="1633537" cy="1050925"/>
        </p:xfrm>
        <a:graphic>
          <a:graphicData uri="http://schemas.openxmlformats.org/presentationml/2006/ole">
            <p:oleObj spid="_x0000_s20484" name="Equation" r:id="rId6" imgW="609480" imgH="393480" progId="Equation.3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2867012" y="4457650"/>
            <a:ext cx="1428760" cy="757300"/>
            <a:chOff x="3571868" y="4029022"/>
            <a:chExt cx="1428760" cy="7573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3571868" y="4286256"/>
              <a:ext cx="1428760" cy="500066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643306" y="4029022"/>
              <a:ext cx="9076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m = n</a:t>
              </a:r>
              <a:endParaRPr lang="it-IT" baseline="30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67012" y="5367350"/>
            <a:ext cx="1490674" cy="1062046"/>
            <a:chOff x="3571868" y="4938722"/>
            <a:chExt cx="1490674" cy="1062046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3571868" y="4938722"/>
              <a:ext cx="1490674" cy="847732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699855" y="5600658"/>
              <a:ext cx="1015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</a:rPr>
                <a:t>m = n</a:t>
              </a:r>
              <a:r>
                <a:rPr lang="it-IT" baseline="30000" dirty="0" smtClean="0">
                  <a:solidFill>
                    <a:srgbClr val="C00000"/>
                  </a:solidFill>
                </a:rPr>
                <a:t>2</a:t>
              </a:r>
              <a:endParaRPr lang="it-IT" baseline="30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7215206" y="4500570"/>
            <a:ext cx="1500198" cy="500066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1° level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072330" y="5643578"/>
            <a:ext cx="1857356" cy="1071546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2° level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dirty="0" smtClean="0">
                <a:solidFill>
                  <a:schemeClr val="bg1"/>
                </a:solidFill>
              </a:rPr>
              <a:t>(no collisions)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8596" y="5857892"/>
            <a:ext cx="2214578" cy="1000108"/>
            <a:chOff x="428596" y="5857892"/>
            <a:chExt cx="2214578" cy="1000108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899" y="5924573"/>
              <a:ext cx="2200275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 bwMode="auto">
            <a:xfrm>
              <a:off x="428596" y="5857892"/>
              <a:ext cx="2214578" cy="1000108"/>
            </a:xfrm>
            <a:prstGeom prst="rect">
              <a:avLst/>
            </a:prstGeom>
            <a:noFill/>
            <a:ln w="57150" cap="flat" cmpd="sng" algn="ctr">
              <a:solidFill>
                <a:srgbClr val="CC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Ready to go! </a:t>
            </a:r>
            <a:r>
              <a:rPr lang="it-IT" sz="2400" dirty="0" smtClean="0">
                <a:solidFill>
                  <a:srgbClr val="C00000"/>
                </a:solidFill>
              </a:rPr>
              <a:t>(construction)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1500174"/>
            <a:ext cx="6572296" cy="286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484705" y="4662462"/>
          <a:ext cx="2873377" cy="1060413"/>
        </p:xfrm>
        <a:graphic>
          <a:graphicData uri="http://schemas.openxmlformats.org/presentationml/2006/ole">
            <p:oleObj spid="_x0000_s22530" name="Equation" r:id="rId5" imgW="927000" imgH="342720" progId="Equation.3">
              <p:embed/>
            </p:oleObj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14282" y="4500570"/>
            <a:ext cx="8715436" cy="13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it-IT" sz="2800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Pick h, and check if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14282" y="5429264"/>
            <a:ext cx="8929718" cy="8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200000"/>
              </a:lnSpc>
              <a:spcBef>
                <a:spcPct val="20000"/>
              </a:spcBef>
              <a:buClr>
                <a:srgbClr val="A50021"/>
              </a:buClr>
              <a:buSzPct val="100000"/>
              <a:buFont typeface="Wingdings" pitchFamily="2" charset="2"/>
              <a:buChar char="ü"/>
            </a:pPr>
            <a:r>
              <a:rPr kumimoji="0" lang="it-IT" sz="2800" i="0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 slot i, randomly </a:t>
            </a:r>
            <a:r>
              <a:rPr kumimoji="0" lang="it-IT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pick </a:t>
            </a:r>
            <a:r>
              <a:rPr kumimoji="0" lang="it-IT" sz="28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it-IT" sz="2800" i="0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it-IT" sz="28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 U </a:t>
            </a:r>
            <a:r>
              <a:rPr kumimoji="0" lang="it-IT" sz="28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{0,1, ..., n</a:t>
            </a:r>
            <a:r>
              <a:rPr kumimoji="0" lang="it-IT" sz="2800" i="0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</a:t>
            </a:r>
            <a:r>
              <a:rPr kumimoji="0" lang="it-IT" sz="2800" i="0" strike="noStrike" kern="0" cap="none" spc="0" normalizeH="0" baseline="4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kumimoji="0" lang="it-IT" sz="28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} </a:t>
            </a:r>
            <a:endParaRPr kumimoji="0" lang="it-IT" sz="240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A50021"/>
              </a:buClr>
              <a:buSzPct val="100000"/>
            </a:pPr>
            <a:r>
              <a:rPr kumimoji="0" lang="it-IT" sz="2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...and check if no collisions induced by </a:t>
            </a:r>
            <a:r>
              <a:rPr lang="it-IT" sz="2400" kern="0" dirty="0" smtClean="0"/>
              <a:t>h</a:t>
            </a:r>
            <a:r>
              <a:rPr lang="it-IT" sz="2400" kern="0" baseline="-25000" dirty="0" smtClean="0"/>
              <a:t>i</a:t>
            </a:r>
            <a:r>
              <a:rPr lang="it-IT" sz="2400" kern="0" dirty="0" smtClean="0"/>
              <a:t>  (and in T</a:t>
            </a:r>
            <a:r>
              <a:rPr lang="it-IT" sz="2400" kern="0" baseline="-25000" dirty="0" smtClean="0"/>
              <a:t>i</a:t>
            </a:r>
            <a:r>
              <a:rPr lang="it-IT" sz="2400" kern="0" dirty="0" smtClean="0"/>
              <a:t>)</a:t>
            </a:r>
            <a:endParaRPr kumimoji="0" lang="it-IT" sz="240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857884" y="4286256"/>
            <a:ext cx="3214710" cy="500066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rPr>
              <a:t>O(1) re-draws in exp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Ready to go! </a:t>
            </a:r>
            <a:r>
              <a:rPr lang="it-IT" sz="2400" dirty="0" smtClean="0">
                <a:solidFill>
                  <a:srgbClr val="C00000"/>
                </a:solidFill>
              </a:rPr>
              <a:t>(Space occupancy)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1500174"/>
            <a:ext cx="6572296" cy="286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38175" y="4437063"/>
          <a:ext cx="7070725" cy="2389187"/>
        </p:xfrm>
        <a:graphic>
          <a:graphicData uri="http://schemas.openxmlformats.org/presentationml/2006/ole">
            <p:oleObj spid="_x0000_s21508" name="Equation" r:id="rId5" imgW="3073320" imgH="104112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85720" y="5572140"/>
            <a:ext cx="3857652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71934" y="5572140"/>
            <a:ext cx="4429156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00232" y="4429132"/>
            <a:ext cx="3643338" cy="12144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57422" y="4286256"/>
            <a:ext cx="6718077" cy="2571744"/>
            <a:chOff x="2357422" y="4286256"/>
            <a:chExt cx="6718077" cy="2571744"/>
          </a:xfrm>
        </p:grpSpPr>
        <p:sp>
          <p:nvSpPr>
            <p:cNvPr id="12" name="Rounded Rectangular Callout 11"/>
            <p:cNvSpPr/>
            <p:nvPr/>
          </p:nvSpPr>
          <p:spPr bwMode="auto">
            <a:xfrm>
              <a:off x="2357422" y="5572140"/>
              <a:ext cx="1428760" cy="1285860"/>
            </a:xfrm>
            <a:prstGeom prst="wedgeRoundRectCallout">
              <a:avLst>
                <a:gd name="adj1" fmla="val 241194"/>
                <a:gd name="adj2" fmla="val -118243"/>
                <a:gd name="adj3" fmla="val 16667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0892" y="4286256"/>
              <a:ext cx="20746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C00000"/>
                  </a:solidFill>
                  <a:latin typeface="Comic Sans MS" pitchFamily="66" charset="0"/>
                </a:rPr>
                <a:t>Exp # collisions</a:t>
              </a:r>
            </a:p>
            <a:p>
              <a:r>
                <a:rPr lang="it-IT" dirty="0" smtClean="0">
                  <a:solidFill>
                    <a:srgbClr val="C00000"/>
                  </a:solidFill>
                  <a:latin typeface="Comic Sans MS" pitchFamily="66" charset="0"/>
                </a:rPr>
                <a:t>at the 1°-level</a:t>
              </a:r>
              <a:endParaRPr lang="it-IT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428744"/>
            <a:ext cx="7772400" cy="114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 smtClean="0"/>
              <a:t>Advanced Algorithms</a:t>
            </a:r>
            <a:br>
              <a:rPr lang="en-US" sz="4800" dirty="0" smtClean="0"/>
            </a:br>
            <a:r>
              <a:rPr lang="en-US" sz="4800" dirty="0" smtClean="0"/>
              <a:t>for Massive Datasets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The power of d-choices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</a:t>
            </a:r>
            <a:r>
              <a:rPr lang="it-IT" dirty="0" smtClean="0"/>
              <a:t>-left hashing</a:t>
            </a:r>
            <a:endParaRPr lang="it-IT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20" y="4429132"/>
            <a:ext cx="8643998" cy="215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Split hash table into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equal sub-tables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kern="0" dirty="0" smtClean="0">
                <a:latin typeface="+mn-lt"/>
                <a:sym typeface="Wingdings" pitchFamily="2" charset="2"/>
              </a:rPr>
              <a:t>Each table-entry is 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bucket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insert, choose a bucket uniformly in each sub-table</a:t>
            </a:r>
          </a:p>
          <a:p>
            <a:pPr marL="800100" lvl="1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 item in the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least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loaded bucket (ties to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left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336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384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432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480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528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576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624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672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720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8768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816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864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7912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960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4008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056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0104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3152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924800" y="27384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743200" y="1519254"/>
            <a:ext cx="0" cy="1981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572000" y="1519254"/>
            <a:ext cx="0" cy="1981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400800" y="1519254"/>
            <a:ext cx="0" cy="1981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9144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2192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5240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8288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1336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4384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7432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480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3528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6576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9624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2672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5720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8768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1816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4864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7912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0960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4008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7056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70104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3152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6200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9248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9144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2192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5240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8288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1336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4384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7432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0480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3528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6576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9624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2672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5720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48768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1816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4864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57912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60960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64008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67056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0104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3152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76200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79248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9144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12192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5240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18288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21336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24384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27432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30480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33528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36576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39624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2672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45720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48768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1816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4864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57912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0960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4008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7056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70104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73152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76200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7924800" y="18240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16002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22098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28194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>
            <a:off x="37338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49530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61722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73914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>
            <a:off x="19050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>
            <a:off x="25146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19050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16002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5" name="Oval 114"/>
          <p:cNvSpPr>
            <a:spLocks noChangeArrowheads="1"/>
          </p:cNvSpPr>
          <p:nvPr/>
        </p:nvSpPr>
        <p:spPr bwMode="auto">
          <a:xfrm>
            <a:off x="1905000" y="22050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auto">
          <a:xfrm>
            <a:off x="25146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auto">
          <a:xfrm>
            <a:off x="12954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>
            <a:off x="31242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>
            <a:off x="49530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>
            <a:off x="67818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auto">
          <a:xfrm>
            <a:off x="34290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auto">
          <a:xfrm>
            <a:off x="12954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" name="Oval 122"/>
          <p:cNvSpPr>
            <a:spLocks noChangeArrowheads="1"/>
          </p:cNvSpPr>
          <p:nvPr/>
        </p:nvSpPr>
        <p:spPr bwMode="auto">
          <a:xfrm>
            <a:off x="40386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9906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3352800" y="24336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37338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7" name="Oval 126"/>
          <p:cNvSpPr>
            <a:spLocks noChangeArrowheads="1"/>
          </p:cNvSpPr>
          <p:nvPr/>
        </p:nvSpPr>
        <p:spPr bwMode="auto">
          <a:xfrm>
            <a:off x="31242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8" name="Oval 127"/>
          <p:cNvSpPr>
            <a:spLocks noChangeArrowheads="1"/>
          </p:cNvSpPr>
          <p:nvPr/>
        </p:nvSpPr>
        <p:spPr bwMode="auto">
          <a:xfrm>
            <a:off x="34290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3352800" y="2128854"/>
            <a:ext cx="3048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0" name="Oval 129"/>
          <p:cNvSpPr>
            <a:spLocks noChangeArrowheads="1"/>
          </p:cNvSpPr>
          <p:nvPr/>
        </p:nvSpPr>
        <p:spPr bwMode="auto">
          <a:xfrm>
            <a:off x="4495800" y="4033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1" name="Oval 130"/>
          <p:cNvSpPr>
            <a:spLocks noChangeArrowheads="1"/>
          </p:cNvSpPr>
          <p:nvPr/>
        </p:nvSpPr>
        <p:spPr bwMode="auto">
          <a:xfrm>
            <a:off x="1600200" y="22050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2" name="Oval 131"/>
          <p:cNvSpPr>
            <a:spLocks noChangeArrowheads="1"/>
          </p:cNvSpPr>
          <p:nvPr/>
        </p:nvSpPr>
        <p:spPr bwMode="auto">
          <a:xfrm>
            <a:off x="40386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" name="Oval 132"/>
          <p:cNvSpPr>
            <a:spLocks noChangeArrowheads="1"/>
          </p:cNvSpPr>
          <p:nvPr/>
        </p:nvSpPr>
        <p:spPr bwMode="auto">
          <a:xfrm>
            <a:off x="46482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4" name="Oval 133"/>
          <p:cNvSpPr>
            <a:spLocks noChangeArrowheads="1"/>
          </p:cNvSpPr>
          <p:nvPr/>
        </p:nvSpPr>
        <p:spPr bwMode="auto">
          <a:xfrm>
            <a:off x="52578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5" name="Oval 134"/>
          <p:cNvSpPr>
            <a:spLocks noChangeArrowheads="1"/>
          </p:cNvSpPr>
          <p:nvPr/>
        </p:nvSpPr>
        <p:spPr bwMode="auto">
          <a:xfrm>
            <a:off x="58674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6" name="Oval 135"/>
          <p:cNvSpPr>
            <a:spLocks noChangeArrowheads="1"/>
          </p:cNvSpPr>
          <p:nvPr/>
        </p:nvSpPr>
        <p:spPr bwMode="auto">
          <a:xfrm>
            <a:off x="64770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7" name="Oval 136"/>
          <p:cNvSpPr>
            <a:spLocks noChangeArrowheads="1"/>
          </p:cNvSpPr>
          <p:nvPr/>
        </p:nvSpPr>
        <p:spPr bwMode="auto">
          <a:xfrm>
            <a:off x="55626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8" name="Oval 137"/>
          <p:cNvSpPr>
            <a:spLocks noChangeArrowheads="1"/>
          </p:cNvSpPr>
          <p:nvPr/>
        </p:nvSpPr>
        <p:spPr bwMode="auto">
          <a:xfrm>
            <a:off x="70866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9" name="Oval 138"/>
          <p:cNvSpPr>
            <a:spLocks noChangeArrowheads="1"/>
          </p:cNvSpPr>
          <p:nvPr/>
        </p:nvSpPr>
        <p:spPr bwMode="auto">
          <a:xfrm>
            <a:off x="7696200" y="2814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0" name="Oval 139"/>
          <p:cNvSpPr>
            <a:spLocks noChangeArrowheads="1"/>
          </p:cNvSpPr>
          <p:nvPr/>
        </p:nvSpPr>
        <p:spPr bwMode="auto">
          <a:xfrm>
            <a:off x="58674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1" name="Oval 140"/>
          <p:cNvSpPr>
            <a:spLocks noChangeArrowheads="1"/>
          </p:cNvSpPr>
          <p:nvPr/>
        </p:nvSpPr>
        <p:spPr bwMode="auto">
          <a:xfrm>
            <a:off x="52578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2" name="Oval 141"/>
          <p:cNvSpPr>
            <a:spLocks noChangeArrowheads="1"/>
          </p:cNvSpPr>
          <p:nvPr/>
        </p:nvSpPr>
        <p:spPr bwMode="auto">
          <a:xfrm>
            <a:off x="46482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" name="Oval 142"/>
          <p:cNvSpPr>
            <a:spLocks noChangeArrowheads="1"/>
          </p:cNvSpPr>
          <p:nvPr/>
        </p:nvSpPr>
        <p:spPr bwMode="auto">
          <a:xfrm>
            <a:off x="67818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4" name="Oval 143"/>
          <p:cNvSpPr>
            <a:spLocks noChangeArrowheads="1"/>
          </p:cNvSpPr>
          <p:nvPr/>
        </p:nvSpPr>
        <p:spPr bwMode="auto">
          <a:xfrm>
            <a:off x="7696200" y="25098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5" name="Oval 144"/>
          <p:cNvSpPr>
            <a:spLocks noChangeArrowheads="1"/>
          </p:cNvSpPr>
          <p:nvPr/>
        </p:nvSpPr>
        <p:spPr bwMode="auto">
          <a:xfrm>
            <a:off x="3733800" y="22050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6" name="Line 145"/>
          <p:cNvSpPr>
            <a:spLocks noChangeShapeType="1"/>
          </p:cNvSpPr>
          <p:nvPr/>
        </p:nvSpPr>
        <p:spPr bwMode="auto">
          <a:xfrm flipH="1" flipV="1">
            <a:off x="1981200" y="3043254"/>
            <a:ext cx="2438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7" name="Line 146"/>
          <p:cNvSpPr>
            <a:spLocks noChangeShapeType="1"/>
          </p:cNvSpPr>
          <p:nvPr/>
        </p:nvSpPr>
        <p:spPr bwMode="auto">
          <a:xfrm flipH="1" flipV="1">
            <a:off x="2819400" y="3043254"/>
            <a:ext cx="1676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8" name="Line 147"/>
          <p:cNvSpPr>
            <a:spLocks noChangeShapeType="1"/>
          </p:cNvSpPr>
          <p:nvPr/>
        </p:nvSpPr>
        <p:spPr bwMode="auto">
          <a:xfrm flipV="1">
            <a:off x="4648200" y="3043254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9" name="Line 148"/>
          <p:cNvSpPr>
            <a:spLocks noChangeShapeType="1"/>
          </p:cNvSpPr>
          <p:nvPr/>
        </p:nvSpPr>
        <p:spPr bwMode="auto">
          <a:xfrm flipV="1">
            <a:off x="4724400" y="3043254"/>
            <a:ext cx="2438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cxnSp>
        <p:nvCxnSpPr>
          <p:cNvPr id="151" name="Straight Arrow Connector 150"/>
          <p:cNvCxnSpPr/>
          <p:nvPr/>
        </p:nvCxnSpPr>
        <p:spPr bwMode="auto">
          <a:xfrm rot="10800000">
            <a:off x="3143240" y="3713164"/>
            <a:ext cx="3071834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dash"/>
            <a:miter lim="800000"/>
            <a:headEnd type="arrow"/>
            <a:tailEnd type="arrow"/>
          </a:ln>
          <a:effectLst/>
        </p:spPr>
      </p:cxnSp>
      <p:sp>
        <p:nvSpPr>
          <p:cNvPr id="152" name="Rectangle 151"/>
          <p:cNvSpPr/>
          <p:nvPr/>
        </p:nvSpPr>
        <p:spPr>
          <a:xfrm>
            <a:off x="5715008" y="3671832"/>
            <a:ext cx="340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kern="0" dirty="0" smtClean="0">
                <a:solidFill>
                  <a:srgbClr val="FF0000"/>
                </a:solidFill>
              </a:rPr>
              <a:t>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-left Hashing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Maximum bucket load is very small  </a:t>
            </a:r>
          </a:p>
          <a:p>
            <a:pPr lvl="1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O(log </a:t>
            </a:r>
            <a:r>
              <a:rPr lang="en-US" dirty="0" err="1" smtClean="0">
                <a:solidFill>
                  <a:srgbClr val="FF0000"/>
                </a:solidFill>
              </a:rPr>
              <a:t>log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O(log </a:t>
            </a:r>
            <a:r>
              <a:rPr lang="en-US" i="1" dirty="0" smtClean="0">
                <a:solidFill>
                  <a:srgbClr val="FF0000"/>
                </a:solidFill>
              </a:rPr>
              <a:t>n / </a:t>
            </a:r>
            <a:r>
              <a:rPr lang="en-US" dirty="0" smtClean="0">
                <a:solidFill>
                  <a:srgbClr val="FF0000"/>
                </a:solidFill>
              </a:rPr>
              <a:t>log log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pPr eaLnBrk="1" hangingPunct="1">
              <a:lnSpc>
                <a:spcPct val="150000"/>
              </a:lnSpc>
            </a:pPr>
            <a:endParaRPr lang="en-US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The case </a:t>
            </a:r>
            <a:r>
              <a:rPr lang="en-US" dirty="0" smtClean="0">
                <a:solidFill>
                  <a:srgbClr val="FF0000"/>
                </a:solidFill>
              </a:rPr>
              <a:t>d=2</a:t>
            </a:r>
            <a:r>
              <a:rPr lang="en-US" dirty="0" smtClean="0"/>
              <a:t>, led to the approach called “the power of two choices”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is left 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43918" cy="4743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-left hashing yields tables with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High memory utilization</a:t>
            </a:r>
          </a:p>
          <a:p>
            <a:pPr lvl="1" eaLnBrk="1" hangingPunct="1"/>
            <a:r>
              <a:rPr lang="en-US" dirty="0" smtClean="0"/>
              <a:t>Fast look-ups (</a:t>
            </a:r>
            <a:r>
              <a:rPr lang="en-US" dirty="0" err="1" smtClean="0"/>
              <a:t>w.h.p</a:t>
            </a:r>
            <a:r>
              <a:rPr lang="en-US" dirty="0" smtClean="0"/>
              <a:t>.)</a:t>
            </a:r>
          </a:p>
          <a:p>
            <a:pPr lvl="1" eaLnBrk="1" hangingPunct="1"/>
            <a:r>
              <a:rPr lang="en-US" dirty="0" smtClean="0"/>
              <a:t>Simplicity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Cuckoo hashing expands on this, combining </a:t>
            </a:r>
            <a:r>
              <a:rPr lang="en-US" dirty="0" smtClean="0">
                <a:solidFill>
                  <a:srgbClr val="CC0000"/>
                </a:solidFill>
              </a:rPr>
              <a:t>multiple choices</a:t>
            </a:r>
            <a:r>
              <a:rPr lang="en-US" dirty="0" smtClean="0"/>
              <a:t> with ability to </a:t>
            </a:r>
            <a:r>
              <a:rPr lang="en-US" dirty="0" smtClean="0">
                <a:solidFill>
                  <a:srgbClr val="CC0000"/>
                </a:solidFill>
              </a:rPr>
              <a:t>move</a:t>
            </a:r>
            <a:r>
              <a:rPr lang="en-US" dirty="0" smtClean="0"/>
              <a:t> elements: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Worst case constant lookup time (as perfect hash)</a:t>
            </a:r>
          </a:p>
          <a:p>
            <a:pPr lvl="2" eaLnBrk="1" hangingPunct="1"/>
            <a:r>
              <a:rPr lang="en-US" dirty="0" smtClean="0"/>
              <a:t>Dynamicity </a:t>
            </a:r>
          </a:p>
          <a:p>
            <a:pPr lvl="2" eaLnBrk="1" hangingPunct="1"/>
            <a:r>
              <a:rPr lang="en-US" dirty="0" smtClean="0"/>
              <a:t>Simple to implement</a:t>
            </a:r>
            <a:endParaRPr lang="en-US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Brute-force: A large array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43574"/>
            <a:ext cx="8029604" cy="1343012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C00000"/>
                </a:solidFill>
              </a:rPr>
              <a:t>Drawback: </a:t>
            </a:r>
            <a:r>
              <a:rPr lang="it-IT" dirty="0" smtClean="0"/>
              <a:t>U can be very large, such as</a:t>
            </a:r>
          </a:p>
          <a:p>
            <a:pPr algn="ctr">
              <a:buNone/>
            </a:pPr>
            <a:r>
              <a:rPr lang="it-IT" dirty="0" smtClean="0"/>
              <a:t>64-bit integers, URLs, MP3 files, MPEG videos,...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86" y="1690702"/>
            <a:ext cx="8905870" cy="35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714348" y="5372136"/>
            <a:ext cx="8001056" cy="1143008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9190" y="3286124"/>
            <a:ext cx="43313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428744"/>
            <a:ext cx="7772400" cy="114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 smtClean="0"/>
              <a:t>Advanced Algorithms</a:t>
            </a:r>
            <a:br>
              <a:rPr lang="en-US" sz="4800" dirty="0" smtClean="0"/>
            </a:br>
            <a:r>
              <a:rPr lang="en-US" sz="4800" dirty="0" smtClean="0"/>
              <a:t>for Massive Datasets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Cuckoo Hashing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running example</a:t>
            </a:r>
          </a:p>
        </p:txBody>
      </p: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752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0" name="Rectangle 53"/>
          <p:cNvSpPr>
            <a:spLocks noChangeArrowheads="1"/>
          </p:cNvSpPr>
          <p:nvPr/>
        </p:nvSpPr>
        <p:spPr bwMode="auto">
          <a:xfrm>
            <a:off x="1295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Rectangle 54"/>
          <p:cNvSpPr>
            <a:spLocks noChangeArrowheads="1"/>
          </p:cNvSpPr>
          <p:nvPr/>
        </p:nvSpPr>
        <p:spPr bwMode="auto">
          <a:xfrm>
            <a:off x="2667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Rectangle 55"/>
          <p:cNvSpPr>
            <a:spLocks noChangeArrowheads="1"/>
          </p:cNvSpPr>
          <p:nvPr/>
        </p:nvSpPr>
        <p:spPr bwMode="auto">
          <a:xfrm>
            <a:off x="2209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sp>
        <p:nvSpPr>
          <p:cNvPr id="4103" name="Rectangle 56"/>
          <p:cNvSpPr>
            <a:spLocks noChangeArrowheads="1"/>
          </p:cNvSpPr>
          <p:nvPr/>
        </p:nvSpPr>
        <p:spPr bwMode="auto">
          <a:xfrm>
            <a:off x="3581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4" name="Rectangle 57"/>
          <p:cNvSpPr>
            <a:spLocks noChangeArrowheads="1"/>
          </p:cNvSpPr>
          <p:nvPr/>
        </p:nvSpPr>
        <p:spPr bwMode="auto">
          <a:xfrm>
            <a:off x="3124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5" name="Rectangle 58"/>
          <p:cNvSpPr>
            <a:spLocks noChangeArrowheads="1"/>
          </p:cNvSpPr>
          <p:nvPr/>
        </p:nvSpPr>
        <p:spPr bwMode="auto">
          <a:xfrm>
            <a:off x="4495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6" name="Rectangle 59"/>
          <p:cNvSpPr>
            <a:spLocks noChangeArrowheads="1"/>
          </p:cNvSpPr>
          <p:nvPr/>
        </p:nvSpPr>
        <p:spPr bwMode="auto">
          <a:xfrm>
            <a:off x="4038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</a:t>
            </a:r>
          </a:p>
        </p:txBody>
      </p:sp>
      <p:sp>
        <p:nvSpPr>
          <p:cNvPr id="4107" name="Rectangle 60"/>
          <p:cNvSpPr>
            <a:spLocks noChangeArrowheads="1"/>
          </p:cNvSpPr>
          <p:nvPr/>
        </p:nvSpPr>
        <p:spPr bwMode="auto">
          <a:xfrm>
            <a:off x="5410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8" name="Rectangle 61"/>
          <p:cNvSpPr>
            <a:spLocks noChangeArrowheads="1"/>
          </p:cNvSpPr>
          <p:nvPr/>
        </p:nvSpPr>
        <p:spPr bwMode="auto">
          <a:xfrm>
            <a:off x="4953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09" name="Rectangle 62"/>
          <p:cNvSpPr>
            <a:spLocks noChangeArrowheads="1"/>
          </p:cNvSpPr>
          <p:nvPr/>
        </p:nvSpPr>
        <p:spPr bwMode="auto">
          <a:xfrm>
            <a:off x="6324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0" name="Rectangle 63"/>
          <p:cNvSpPr>
            <a:spLocks noChangeArrowheads="1"/>
          </p:cNvSpPr>
          <p:nvPr/>
        </p:nvSpPr>
        <p:spPr bwMode="auto">
          <a:xfrm>
            <a:off x="5867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</a:t>
            </a:r>
          </a:p>
        </p:txBody>
      </p:sp>
      <p:sp>
        <p:nvSpPr>
          <p:cNvPr id="4111" name="Rectangle 64"/>
          <p:cNvSpPr>
            <a:spLocks noChangeArrowheads="1"/>
          </p:cNvSpPr>
          <p:nvPr/>
        </p:nvSpPr>
        <p:spPr bwMode="auto">
          <a:xfrm>
            <a:off x="7239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2" name="Rectangle 65"/>
          <p:cNvSpPr>
            <a:spLocks noChangeArrowheads="1"/>
          </p:cNvSpPr>
          <p:nvPr/>
        </p:nvSpPr>
        <p:spPr bwMode="auto">
          <a:xfrm>
            <a:off x="6781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3" name="Rectangle 66"/>
          <p:cNvSpPr>
            <a:spLocks noChangeArrowheads="1"/>
          </p:cNvSpPr>
          <p:nvPr/>
        </p:nvSpPr>
        <p:spPr bwMode="auto">
          <a:xfrm>
            <a:off x="1752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4" name="Rectangle 67"/>
          <p:cNvSpPr>
            <a:spLocks noChangeArrowheads="1"/>
          </p:cNvSpPr>
          <p:nvPr/>
        </p:nvSpPr>
        <p:spPr bwMode="auto">
          <a:xfrm>
            <a:off x="1295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5" name="Rectangle 68"/>
          <p:cNvSpPr>
            <a:spLocks noChangeArrowheads="1"/>
          </p:cNvSpPr>
          <p:nvPr/>
        </p:nvSpPr>
        <p:spPr bwMode="auto">
          <a:xfrm>
            <a:off x="2667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6" name="Rectangle 69"/>
          <p:cNvSpPr>
            <a:spLocks noChangeArrowheads="1"/>
          </p:cNvSpPr>
          <p:nvPr/>
        </p:nvSpPr>
        <p:spPr bwMode="auto">
          <a:xfrm>
            <a:off x="2209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7" name="Rectangle 70"/>
          <p:cNvSpPr>
            <a:spLocks noChangeArrowheads="1"/>
          </p:cNvSpPr>
          <p:nvPr/>
        </p:nvSpPr>
        <p:spPr bwMode="auto">
          <a:xfrm>
            <a:off x="3581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18" name="Rectangle 71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E</a:t>
            </a:r>
          </a:p>
        </p:txBody>
      </p:sp>
      <p:sp>
        <p:nvSpPr>
          <p:cNvPr id="4119" name="Rectangle 72"/>
          <p:cNvSpPr>
            <a:spLocks noChangeArrowheads="1"/>
          </p:cNvSpPr>
          <p:nvPr/>
        </p:nvSpPr>
        <p:spPr bwMode="auto">
          <a:xfrm>
            <a:off x="4495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0" name="Rectangle 73"/>
          <p:cNvSpPr>
            <a:spLocks noChangeArrowheads="1"/>
          </p:cNvSpPr>
          <p:nvPr/>
        </p:nvSpPr>
        <p:spPr bwMode="auto">
          <a:xfrm>
            <a:off x="4038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D</a:t>
            </a:r>
          </a:p>
        </p:txBody>
      </p:sp>
      <p:sp>
        <p:nvSpPr>
          <p:cNvPr id="4121" name="Rectangle 74"/>
          <p:cNvSpPr>
            <a:spLocks noChangeArrowheads="1"/>
          </p:cNvSpPr>
          <p:nvPr/>
        </p:nvSpPr>
        <p:spPr bwMode="auto">
          <a:xfrm>
            <a:off x="5410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2" name="Rectangle 75"/>
          <p:cNvSpPr>
            <a:spLocks noChangeArrowheads="1"/>
          </p:cNvSpPr>
          <p:nvPr/>
        </p:nvSpPr>
        <p:spPr bwMode="auto">
          <a:xfrm>
            <a:off x="4953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3" name="Rectangle 76"/>
          <p:cNvSpPr>
            <a:spLocks noChangeArrowheads="1"/>
          </p:cNvSpPr>
          <p:nvPr/>
        </p:nvSpPr>
        <p:spPr bwMode="auto">
          <a:xfrm>
            <a:off x="6324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4" name="Rectangle 77"/>
          <p:cNvSpPr>
            <a:spLocks noChangeArrowheads="1"/>
          </p:cNvSpPr>
          <p:nvPr/>
        </p:nvSpPr>
        <p:spPr bwMode="auto">
          <a:xfrm>
            <a:off x="5867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5" name="Rectangle 78"/>
          <p:cNvSpPr>
            <a:spLocks noChangeArrowheads="1"/>
          </p:cNvSpPr>
          <p:nvPr/>
        </p:nvSpPr>
        <p:spPr bwMode="auto">
          <a:xfrm>
            <a:off x="7239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6" name="Rectangle 79"/>
          <p:cNvSpPr>
            <a:spLocks noChangeArrowheads="1"/>
          </p:cNvSpPr>
          <p:nvPr/>
        </p:nvSpPr>
        <p:spPr bwMode="auto">
          <a:xfrm>
            <a:off x="6781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7" name="Line 80"/>
          <p:cNvSpPr>
            <a:spLocks noChangeShapeType="1"/>
          </p:cNvSpPr>
          <p:nvPr/>
        </p:nvSpPr>
        <p:spPr bwMode="auto">
          <a:xfrm>
            <a:off x="2438400" y="2743200"/>
            <a:ext cx="838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4128" name="Line 81"/>
          <p:cNvSpPr>
            <a:spLocks noChangeShapeType="1"/>
          </p:cNvSpPr>
          <p:nvPr/>
        </p:nvSpPr>
        <p:spPr bwMode="auto">
          <a:xfrm>
            <a:off x="4267200" y="2743200"/>
            <a:ext cx="13716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4129" name="Line 82"/>
          <p:cNvSpPr>
            <a:spLocks noChangeShapeType="1"/>
          </p:cNvSpPr>
          <p:nvPr/>
        </p:nvSpPr>
        <p:spPr bwMode="auto">
          <a:xfrm flipH="1">
            <a:off x="3810000" y="2743200"/>
            <a:ext cx="22860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4130" name="Line 83"/>
          <p:cNvSpPr>
            <a:spLocks noChangeShapeType="1"/>
          </p:cNvSpPr>
          <p:nvPr/>
        </p:nvSpPr>
        <p:spPr bwMode="auto">
          <a:xfrm flipH="1" flipV="1">
            <a:off x="3810000" y="2743200"/>
            <a:ext cx="457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4131" name="Line 84"/>
          <p:cNvSpPr>
            <a:spLocks noChangeShapeType="1"/>
          </p:cNvSpPr>
          <p:nvPr/>
        </p:nvSpPr>
        <p:spPr bwMode="auto">
          <a:xfrm flipH="1" flipV="1">
            <a:off x="1524000" y="2743200"/>
            <a:ext cx="16764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36" name="Rectangle 35"/>
          <p:cNvSpPr/>
          <p:nvPr/>
        </p:nvSpPr>
        <p:spPr>
          <a:xfrm>
            <a:off x="285720" y="5857892"/>
            <a:ext cx="8643998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60000"/>
              </a:lnSpc>
              <a:spcAft>
                <a:spcPct val="35000"/>
              </a:spcAft>
            </a:pPr>
            <a:r>
              <a:rPr lang="it-IT" sz="2800" b="1" dirty="0" smtClean="0">
                <a:solidFill>
                  <a:srgbClr val="C00000"/>
                </a:solidFill>
              </a:rPr>
              <a:t>2 </a:t>
            </a:r>
            <a:r>
              <a:rPr lang="it-IT" dirty="0" smtClean="0"/>
              <a:t>hash tables, and </a:t>
            </a:r>
            <a:r>
              <a:rPr lang="it-IT" sz="2800" b="1" dirty="0" smtClean="0">
                <a:solidFill>
                  <a:srgbClr val="C00000"/>
                </a:solidFill>
              </a:rPr>
              <a:t>2 </a:t>
            </a:r>
            <a:r>
              <a:rPr lang="it-IT" dirty="0" smtClean="0"/>
              <a:t>random choices where an item can be stored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52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295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667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209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581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124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495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038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410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953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324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867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239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781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1752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1295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667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2209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3581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E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4495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4038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D</a:t>
            </a: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5410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4953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6324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5867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7239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6781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2438400" y="2743200"/>
            <a:ext cx="838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4267200" y="2743200"/>
            <a:ext cx="13716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>
            <a:off x="3810000" y="2743200"/>
            <a:ext cx="22860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H="1" flipV="1">
            <a:off x="3810000" y="2743200"/>
            <a:ext cx="457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H="1" flipV="1">
            <a:off x="1524000" y="2743200"/>
            <a:ext cx="16764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 flipV="1">
            <a:off x="6553200" y="2743200"/>
            <a:ext cx="914400" cy="213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7070725" y="34956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F</a:t>
            </a: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running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52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295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667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09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581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124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495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038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410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953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324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F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867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239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6781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752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95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667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209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581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E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4495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4038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D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5410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4953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6324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5867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7239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781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2438400" y="2743200"/>
            <a:ext cx="838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4267200" y="2743200"/>
            <a:ext cx="13716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3810000" y="2743200"/>
            <a:ext cx="22860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H="1" flipV="1">
            <a:off x="3810000" y="2743200"/>
            <a:ext cx="457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H="1" flipV="1">
            <a:off x="1524000" y="2743200"/>
            <a:ext cx="16764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H="1" flipV="1">
            <a:off x="6553200" y="2743200"/>
            <a:ext cx="9144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running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52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95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667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09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581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124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495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038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5410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4953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324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F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5867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7239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781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1752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295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667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209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581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E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4495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4038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D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5410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4953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6324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867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7239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6781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2438400" y="2743200"/>
            <a:ext cx="838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4267200" y="2743200"/>
            <a:ext cx="13716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H="1">
            <a:off x="3810000" y="2743200"/>
            <a:ext cx="22860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3810000" y="2743200"/>
            <a:ext cx="457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 flipV="1">
            <a:off x="1524000" y="2743200"/>
            <a:ext cx="16764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 flipH="1" flipV="1">
            <a:off x="6553200" y="2743200"/>
            <a:ext cx="9144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H="1" flipV="1">
            <a:off x="2438400" y="2743200"/>
            <a:ext cx="1905000" cy="213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3276600" y="33020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running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52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295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67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209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G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581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124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495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38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410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953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324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F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867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7239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6781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1752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295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667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2209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581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4495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038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D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5410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4953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6324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5867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7239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781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2438400" y="2743200"/>
            <a:ext cx="838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4267200" y="2743200"/>
            <a:ext cx="13716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H="1">
            <a:off x="3810000" y="2743200"/>
            <a:ext cx="22860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H="1" flipV="1">
            <a:off x="3810000" y="2743200"/>
            <a:ext cx="457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 flipV="1">
            <a:off x="1524000" y="2743200"/>
            <a:ext cx="16764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 flipH="1" flipV="1">
            <a:off x="6553200" y="2743200"/>
            <a:ext cx="9144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8229" name="Line 39"/>
          <p:cNvSpPr>
            <a:spLocks noChangeShapeType="1"/>
          </p:cNvSpPr>
          <p:nvPr/>
        </p:nvSpPr>
        <p:spPr bwMode="auto">
          <a:xfrm flipH="1" flipV="1">
            <a:off x="2438400" y="2743200"/>
            <a:ext cx="19050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585814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running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Cuckoo Hashing Examples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52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95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667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09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581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124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495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038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4102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953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3246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8674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2390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6781800" y="22860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752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295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667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209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3581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3124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E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4495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4038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D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54102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953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63246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58674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72390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6781800" y="4876800"/>
            <a:ext cx="4572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2438400" y="2743200"/>
            <a:ext cx="35814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4267200" y="2743200"/>
            <a:ext cx="76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3352800" y="2743200"/>
            <a:ext cx="2743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H="1" flipV="1">
            <a:off x="4191000" y="27432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H="1" flipV="1">
            <a:off x="2438400" y="2743200"/>
            <a:ext cx="9144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V="1">
            <a:off x="6019800" y="2819400"/>
            <a:ext cx="762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5410200" y="35052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 flipH="1" flipV="1">
            <a:off x="4267200" y="2743200"/>
            <a:ext cx="1752600" cy="213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39" name="Rettangolo arrotondato 5"/>
          <p:cNvSpPr/>
          <p:nvPr/>
        </p:nvSpPr>
        <p:spPr bwMode="auto">
          <a:xfrm>
            <a:off x="785786" y="5929306"/>
            <a:ext cx="8358214" cy="9286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Random (bipartite) graph: node=cell, edge=key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Various Representations</a:t>
            </a:r>
          </a:p>
        </p:txBody>
      </p:sp>
      <p:sp>
        <p:nvSpPr>
          <p:cNvPr id="13315" name="Rectangle 11"/>
          <p:cNvSpPr>
            <a:spLocks noChangeAspect="1" noChangeArrowheads="1"/>
          </p:cNvSpPr>
          <p:nvPr/>
        </p:nvSpPr>
        <p:spPr bwMode="auto">
          <a:xfrm>
            <a:off x="457200" y="2016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16" name="Rectangle 13"/>
          <p:cNvSpPr>
            <a:spLocks noChangeAspect="1" noChangeArrowheads="1"/>
          </p:cNvSpPr>
          <p:nvPr/>
        </p:nvSpPr>
        <p:spPr bwMode="auto">
          <a:xfrm>
            <a:off x="1371600" y="2016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17" name="Rectangle 14"/>
          <p:cNvSpPr>
            <a:spLocks noChangeAspect="1" noChangeArrowheads="1"/>
          </p:cNvSpPr>
          <p:nvPr/>
        </p:nvSpPr>
        <p:spPr bwMode="auto">
          <a:xfrm>
            <a:off x="914400" y="2016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18" name="Rectangle 17"/>
          <p:cNvSpPr>
            <a:spLocks noChangeAspect="1" noChangeArrowheads="1"/>
          </p:cNvSpPr>
          <p:nvPr/>
        </p:nvSpPr>
        <p:spPr bwMode="auto">
          <a:xfrm>
            <a:off x="2286000" y="2016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19" name="Rectangle 18"/>
          <p:cNvSpPr>
            <a:spLocks noChangeAspect="1" noChangeArrowheads="1"/>
          </p:cNvSpPr>
          <p:nvPr/>
        </p:nvSpPr>
        <p:spPr bwMode="auto">
          <a:xfrm>
            <a:off x="1828800" y="2016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0" name="Line 33"/>
          <p:cNvSpPr>
            <a:spLocks noChangeAspect="1" noChangeShapeType="1"/>
          </p:cNvSpPr>
          <p:nvPr/>
        </p:nvSpPr>
        <p:spPr bwMode="auto">
          <a:xfrm>
            <a:off x="1524000" y="2244725"/>
            <a:ext cx="358775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3321" name="Line 37"/>
          <p:cNvSpPr>
            <a:spLocks noChangeAspect="1" noChangeShapeType="1"/>
          </p:cNvSpPr>
          <p:nvPr/>
        </p:nvSpPr>
        <p:spPr bwMode="auto">
          <a:xfrm flipH="1" flipV="1">
            <a:off x="669925" y="2244725"/>
            <a:ext cx="71755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3322" name="Rectangle 40"/>
          <p:cNvSpPr>
            <a:spLocks noChangeAspect="1" noChangeArrowheads="1"/>
          </p:cNvSpPr>
          <p:nvPr/>
        </p:nvSpPr>
        <p:spPr bwMode="auto">
          <a:xfrm>
            <a:off x="3200400" y="2016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3" name="Rectangle 41"/>
          <p:cNvSpPr>
            <a:spLocks noChangeAspect="1" noChangeArrowheads="1"/>
          </p:cNvSpPr>
          <p:nvPr/>
        </p:nvSpPr>
        <p:spPr bwMode="auto">
          <a:xfrm>
            <a:off x="2743200" y="2016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4" name="Rectangle 42"/>
          <p:cNvSpPr>
            <a:spLocks noChangeAspect="1" noChangeArrowheads="1"/>
          </p:cNvSpPr>
          <p:nvPr/>
        </p:nvSpPr>
        <p:spPr bwMode="auto">
          <a:xfrm>
            <a:off x="457200" y="3159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5" name="Rectangle 43"/>
          <p:cNvSpPr>
            <a:spLocks noChangeAspect="1" noChangeArrowheads="1"/>
          </p:cNvSpPr>
          <p:nvPr/>
        </p:nvSpPr>
        <p:spPr bwMode="auto">
          <a:xfrm>
            <a:off x="1371600" y="3159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6" name="Rectangle 44"/>
          <p:cNvSpPr>
            <a:spLocks noChangeAspect="1" noChangeArrowheads="1"/>
          </p:cNvSpPr>
          <p:nvPr/>
        </p:nvSpPr>
        <p:spPr bwMode="auto">
          <a:xfrm>
            <a:off x="914400" y="3159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7" name="Rectangle 45"/>
          <p:cNvSpPr>
            <a:spLocks noChangeAspect="1" noChangeArrowheads="1"/>
          </p:cNvSpPr>
          <p:nvPr/>
        </p:nvSpPr>
        <p:spPr bwMode="auto">
          <a:xfrm>
            <a:off x="2286000" y="3159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8" name="Rectangle 46"/>
          <p:cNvSpPr>
            <a:spLocks noChangeAspect="1" noChangeArrowheads="1"/>
          </p:cNvSpPr>
          <p:nvPr/>
        </p:nvSpPr>
        <p:spPr bwMode="auto">
          <a:xfrm>
            <a:off x="1828800" y="3159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9" name="Rectangle 47"/>
          <p:cNvSpPr>
            <a:spLocks noChangeAspect="1" noChangeArrowheads="1"/>
          </p:cNvSpPr>
          <p:nvPr/>
        </p:nvSpPr>
        <p:spPr bwMode="auto">
          <a:xfrm>
            <a:off x="3200400" y="3159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30" name="Rectangle 48"/>
          <p:cNvSpPr>
            <a:spLocks noChangeAspect="1" noChangeArrowheads="1"/>
          </p:cNvSpPr>
          <p:nvPr/>
        </p:nvSpPr>
        <p:spPr bwMode="auto">
          <a:xfrm>
            <a:off x="2743200" y="3159125"/>
            <a:ext cx="228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31" name="Line 49"/>
          <p:cNvSpPr>
            <a:spLocks noChangeAspect="1" noChangeShapeType="1"/>
          </p:cNvSpPr>
          <p:nvPr/>
        </p:nvSpPr>
        <p:spPr bwMode="auto">
          <a:xfrm>
            <a:off x="2438400" y="2244725"/>
            <a:ext cx="358775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3332" name="Line 50"/>
          <p:cNvSpPr>
            <a:spLocks noChangeAspect="1" noChangeShapeType="1"/>
          </p:cNvSpPr>
          <p:nvPr/>
        </p:nvSpPr>
        <p:spPr bwMode="auto">
          <a:xfrm flipH="1" flipV="1">
            <a:off x="2025650" y="2244725"/>
            <a:ext cx="71755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3333" name="Line 52"/>
          <p:cNvSpPr>
            <a:spLocks noChangeShapeType="1"/>
          </p:cNvSpPr>
          <p:nvPr/>
        </p:nvSpPr>
        <p:spPr bwMode="auto">
          <a:xfrm>
            <a:off x="990600" y="2244725"/>
            <a:ext cx="22098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13334" name="Text Box 53"/>
          <p:cNvSpPr txBox="1">
            <a:spLocks noChangeArrowheads="1"/>
          </p:cNvSpPr>
          <p:nvPr/>
        </p:nvSpPr>
        <p:spPr bwMode="auto">
          <a:xfrm>
            <a:off x="3810000" y="1828800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Buckets</a:t>
            </a:r>
          </a:p>
        </p:txBody>
      </p:sp>
      <p:sp>
        <p:nvSpPr>
          <p:cNvPr id="13335" name="Text Box 54"/>
          <p:cNvSpPr txBox="1">
            <a:spLocks noChangeArrowheads="1"/>
          </p:cNvSpPr>
          <p:nvPr/>
        </p:nvSpPr>
        <p:spPr bwMode="auto">
          <a:xfrm>
            <a:off x="3810000" y="3082925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Buckets</a:t>
            </a:r>
          </a:p>
        </p:txBody>
      </p:sp>
      <p:sp>
        <p:nvSpPr>
          <p:cNvPr id="13336" name="Text Box 55"/>
          <p:cNvSpPr txBox="1">
            <a:spLocks noChangeArrowheads="1"/>
          </p:cNvSpPr>
          <p:nvPr/>
        </p:nvSpPr>
        <p:spPr bwMode="auto">
          <a:xfrm>
            <a:off x="3205163" y="2411413"/>
            <a:ext cx="131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Elements</a:t>
            </a:r>
          </a:p>
        </p:txBody>
      </p:sp>
      <p:grpSp>
        <p:nvGrpSpPr>
          <p:cNvPr id="2" name="Group 77"/>
          <p:cNvGrpSpPr/>
          <p:nvPr/>
        </p:nvGrpSpPr>
        <p:grpSpPr>
          <a:xfrm>
            <a:off x="5715000" y="1981200"/>
            <a:ext cx="2820988" cy="2209800"/>
            <a:chOff x="5715000" y="1981200"/>
            <a:chExt cx="2820988" cy="2209800"/>
          </a:xfrm>
        </p:grpSpPr>
        <p:sp>
          <p:nvSpPr>
            <p:cNvPr id="13337" name="Rectangle 56"/>
            <p:cNvSpPr>
              <a:spLocks noChangeAspect="1" noChangeArrowheads="1"/>
            </p:cNvSpPr>
            <p:nvPr/>
          </p:nvSpPr>
          <p:spPr bwMode="auto">
            <a:xfrm>
              <a:off x="5943600" y="23622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8" name="Rectangle 57"/>
            <p:cNvSpPr>
              <a:spLocks noChangeAspect="1" noChangeArrowheads="1"/>
            </p:cNvSpPr>
            <p:nvPr/>
          </p:nvSpPr>
          <p:spPr bwMode="auto">
            <a:xfrm>
              <a:off x="6858000" y="20574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9" name="Rectangle 58"/>
            <p:cNvSpPr>
              <a:spLocks noChangeAspect="1" noChangeArrowheads="1"/>
            </p:cNvSpPr>
            <p:nvPr/>
          </p:nvSpPr>
          <p:spPr bwMode="auto">
            <a:xfrm>
              <a:off x="6400800" y="20574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0" name="Rectangle 59"/>
            <p:cNvSpPr>
              <a:spLocks noChangeAspect="1" noChangeArrowheads="1"/>
            </p:cNvSpPr>
            <p:nvPr/>
          </p:nvSpPr>
          <p:spPr bwMode="auto">
            <a:xfrm>
              <a:off x="5715000" y="28194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1" name="Rectangle 65"/>
            <p:cNvSpPr>
              <a:spLocks noChangeAspect="1" noChangeArrowheads="1"/>
            </p:cNvSpPr>
            <p:nvPr/>
          </p:nvSpPr>
          <p:spPr bwMode="auto">
            <a:xfrm>
              <a:off x="5715000" y="32004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2" name="Rectangle 66"/>
            <p:cNvSpPr>
              <a:spLocks noChangeAspect="1" noChangeArrowheads="1"/>
            </p:cNvSpPr>
            <p:nvPr/>
          </p:nvSpPr>
          <p:spPr bwMode="auto">
            <a:xfrm>
              <a:off x="6858000" y="39624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3" name="Rectangle 67"/>
            <p:cNvSpPr>
              <a:spLocks noChangeAspect="1" noChangeArrowheads="1"/>
            </p:cNvSpPr>
            <p:nvPr/>
          </p:nvSpPr>
          <p:spPr bwMode="auto">
            <a:xfrm>
              <a:off x="6400800" y="39624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4" name="Line 74"/>
            <p:cNvSpPr>
              <a:spLocks noChangeShapeType="1"/>
            </p:cNvSpPr>
            <p:nvPr/>
          </p:nvSpPr>
          <p:spPr bwMode="auto">
            <a:xfrm>
              <a:off x="6553200" y="2286000"/>
              <a:ext cx="457200" cy="1676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45" name="Rectangle 75"/>
            <p:cNvSpPr>
              <a:spLocks noChangeAspect="1" noChangeArrowheads="1"/>
            </p:cNvSpPr>
            <p:nvPr/>
          </p:nvSpPr>
          <p:spPr bwMode="auto">
            <a:xfrm>
              <a:off x="5943600" y="3657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6" name="Rectangle 76"/>
            <p:cNvSpPr>
              <a:spLocks noChangeAspect="1" noChangeArrowheads="1"/>
            </p:cNvSpPr>
            <p:nvPr/>
          </p:nvSpPr>
          <p:spPr bwMode="auto">
            <a:xfrm>
              <a:off x="7315200" y="23622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7" name="Rectangle 77"/>
            <p:cNvSpPr>
              <a:spLocks noChangeAspect="1" noChangeArrowheads="1"/>
            </p:cNvSpPr>
            <p:nvPr/>
          </p:nvSpPr>
          <p:spPr bwMode="auto">
            <a:xfrm>
              <a:off x="7543800" y="28194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8" name="Rectangle 78"/>
            <p:cNvSpPr>
              <a:spLocks noChangeAspect="1" noChangeArrowheads="1"/>
            </p:cNvSpPr>
            <p:nvPr/>
          </p:nvSpPr>
          <p:spPr bwMode="auto">
            <a:xfrm>
              <a:off x="7543800" y="32004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49" name="Rectangle 79"/>
            <p:cNvSpPr>
              <a:spLocks noChangeAspect="1" noChangeArrowheads="1"/>
            </p:cNvSpPr>
            <p:nvPr/>
          </p:nvSpPr>
          <p:spPr bwMode="auto">
            <a:xfrm>
              <a:off x="7315200" y="3657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0" name="Line 93"/>
            <p:cNvSpPr>
              <a:spLocks noChangeShapeType="1"/>
            </p:cNvSpPr>
            <p:nvPr/>
          </p:nvSpPr>
          <p:spPr bwMode="auto">
            <a:xfrm>
              <a:off x="7010400" y="2286000"/>
              <a:ext cx="5334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51" name="Line 94"/>
            <p:cNvSpPr>
              <a:spLocks noChangeShapeType="1"/>
            </p:cNvSpPr>
            <p:nvPr/>
          </p:nvSpPr>
          <p:spPr bwMode="auto">
            <a:xfrm flipH="1">
              <a:off x="6096000" y="2590800"/>
              <a:ext cx="76200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52" name="Line 95"/>
            <p:cNvSpPr>
              <a:spLocks noChangeShapeType="1"/>
            </p:cNvSpPr>
            <p:nvPr/>
          </p:nvSpPr>
          <p:spPr bwMode="auto">
            <a:xfrm flipH="1">
              <a:off x="7391400" y="2971800"/>
              <a:ext cx="1524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53" name="Line 96"/>
            <p:cNvSpPr>
              <a:spLocks noChangeShapeType="1"/>
            </p:cNvSpPr>
            <p:nvPr/>
          </p:nvSpPr>
          <p:spPr bwMode="auto">
            <a:xfrm flipH="1" flipV="1">
              <a:off x="6096000" y="2590800"/>
              <a:ext cx="1295400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54" name="Text Box 97"/>
            <p:cNvSpPr txBox="1">
              <a:spLocks noChangeArrowheads="1"/>
            </p:cNvSpPr>
            <p:nvPr/>
          </p:nvSpPr>
          <p:spPr bwMode="auto">
            <a:xfrm>
              <a:off x="7369175" y="1981200"/>
              <a:ext cx="1166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Buckets</a:t>
              </a:r>
            </a:p>
          </p:txBody>
        </p:sp>
        <p:sp>
          <p:nvSpPr>
            <p:cNvPr id="13355" name="Text Box 98"/>
            <p:cNvSpPr txBox="1">
              <a:spLocks noChangeArrowheads="1"/>
            </p:cNvSpPr>
            <p:nvPr/>
          </p:nvSpPr>
          <p:spPr bwMode="auto">
            <a:xfrm>
              <a:off x="6075363" y="2743200"/>
              <a:ext cx="1317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Elements</a:t>
              </a:r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228600" y="4648200"/>
            <a:ext cx="7620000" cy="1600200"/>
            <a:chOff x="228600" y="4648200"/>
            <a:chExt cx="7620000" cy="1600200"/>
          </a:xfrm>
        </p:grpSpPr>
        <p:sp>
          <p:nvSpPr>
            <p:cNvPr id="13356" name="Rectangle 99"/>
            <p:cNvSpPr>
              <a:spLocks noChangeAspect="1" noChangeArrowheads="1"/>
            </p:cNvSpPr>
            <p:nvPr/>
          </p:nvSpPr>
          <p:spPr bwMode="auto">
            <a:xfrm>
              <a:off x="16764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7" name="Rectangle 100"/>
            <p:cNvSpPr>
              <a:spLocks noChangeAspect="1" noChangeArrowheads="1"/>
            </p:cNvSpPr>
            <p:nvPr/>
          </p:nvSpPr>
          <p:spPr bwMode="auto">
            <a:xfrm>
              <a:off x="25908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8" name="Rectangle 101"/>
            <p:cNvSpPr>
              <a:spLocks noChangeAspect="1" noChangeArrowheads="1"/>
            </p:cNvSpPr>
            <p:nvPr/>
          </p:nvSpPr>
          <p:spPr bwMode="auto">
            <a:xfrm>
              <a:off x="21336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9" name="Rectangle 102"/>
            <p:cNvSpPr>
              <a:spLocks noChangeAspect="1" noChangeArrowheads="1"/>
            </p:cNvSpPr>
            <p:nvPr/>
          </p:nvSpPr>
          <p:spPr bwMode="auto">
            <a:xfrm>
              <a:off x="35052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0" name="Rectangle 103"/>
            <p:cNvSpPr>
              <a:spLocks noChangeAspect="1" noChangeArrowheads="1"/>
            </p:cNvSpPr>
            <p:nvPr/>
          </p:nvSpPr>
          <p:spPr bwMode="auto">
            <a:xfrm>
              <a:off x="30480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1" name="Rectangle 106"/>
            <p:cNvSpPr>
              <a:spLocks noChangeAspect="1" noChangeArrowheads="1"/>
            </p:cNvSpPr>
            <p:nvPr/>
          </p:nvSpPr>
          <p:spPr bwMode="auto">
            <a:xfrm>
              <a:off x="44196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2" name="Rectangle 107"/>
            <p:cNvSpPr>
              <a:spLocks noChangeAspect="1" noChangeArrowheads="1"/>
            </p:cNvSpPr>
            <p:nvPr/>
          </p:nvSpPr>
          <p:spPr bwMode="auto">
            <a:xfrm>
              <a:off x="39624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3" name="Rectangle 108"/>
            <p:cNvSpPr>
              <a:spLocks noChangeAspect="1" noChangeArrowheads="1"/>
            </p:cNvSpPr>
            <p:nvPr/>
          </p:nvSpPr>
          <p:spPr bwMode="auto">
            <a:xfrm>
              <a:off x="3200400" y="5943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4" name="Rectangle 109"/>
            <p:cNvSpPr>
              <a:spLocks noChangeAspect="1" noChangeArrowheads="1"/>
            </p:cNvSpPr>
            <p:nvPr/>
          </p:nvSpPr>
          <p:spPr bwMode="auto">
            <a:xfrm>
              <a:off x="4114800" y="5943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5" name="Rectangle 110"/>
            <p:cNvSpPr>
              <a:spLocks noChangeAspect="1" noChangeArrowheads="1"/>
            </p:cNvSpPr>
            <p:nvPr/>
          </p:nvSpPr>
          <p:spPr bwMode="auto">
            <a:xfrm>
              <a:off x="3657600" y="5943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6" name="Rectangle 111"/>
            <p:cNvSpPr>
              <a:spLocks noChangeAspect="1" noChangeArrowheads="1"/>
            </p:cNvSpPr>
            <p:nvPr/>
          </p:nvSpPr>
          <p:spPr bwMode="auto">
            <a:xfrm>
              <a:off x="5029200" y="5943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7" name="Rectangle 112"/>
            <p:cNvSpPr>
              <a:spLocks noChangeAspect="1" noChangeArrowheads="1"/>
            </p:cNvSpPr>
            <p:nvPr/>
          </p:nvSpPr>
          <p:spPr bwMode="auto">
            <a:xfrm>
              <a:off x="4572000" y="5943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8" name="Rectangle 114"/>
            <p:cNvSpPr>
              <a:spLocks noChangeAspect="1" noChangeArrowheads="1"/>
            </p:cNvSpPr>
            <p:nvPr/>
          </p:nvSpPr>
          <p:spPr bwMode="auto">
            <a:xfrm>
              <a:off x="5486400" y="5943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9" name="Rectangle 118"/>
            <p:cNvSpPr>
              <a:spLocks noChangeAspect="1" noChangeArrowheads="1"/>
            </p:cNvSpPr>
            <p:nvPr/>
          </p:nvSpPr>
          <p:spPr bwMode="auto">
            <a:xfrm>
              <a:off x="48768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0" name="Rectangle 119"/>
            <p:cNvSpPr>
              <a:spLocks noChangeAspect="1" noChangeArrowheads="1"/>
            </p:cNvSpPr>
            <p:nvPr/>
          </p:nvSpPr>
          <p:spPr bwMode="auto">
            <a:xfrm>
              <a:off x="57912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1" name="Rectangle 120"/>
            <p:cNvSpPr>
              <a:spLocks noChangeAspect="1" noChangeArrowheads="1"/>
            </p:cNvSpPr>
            <p:nvPr/>
          </p:nvSpPr>
          <p:spPr bwMode="auto">
            <a:xfrm>
              <a:off x="53340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2" name="Rectangle 121"/>
            <p:cNvSpPr>
              <a:spLocks noChangeAspect="1" noChangeArrowheads="1"/>
            </p:cNvSpPr>
            <p:nvPr/>
          </p:nvSpPr>
          <p:spPr bwMode="auto">
            <a:xfrm>
              <a:off x="67056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3" name="Rectangle 122"/>
            <p:cNvSpPr>
              <a:spLocks noChangeAspect="1" noChangeArrowheads="1"/>
            </p:cNvSpPr>
            <p:nvPr/>
          </p:nvSpPr>
          <p:spPr bwMode="auto">
            <a:xfrm>
              <a:off x="62484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4" name="Rectangle 123"/>
            <p:cNvSpPr>
              <a:spLocks noChangeAspect="1" noChangeArrowheads="1"/>
            </p:cNvSpPr>
            <p:nvPr/>
          </p:nvSpPr>
          <p:spPr bwMode="auto">
            <a:xfrm>
              <a:off x="76200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5" name="Rectangle 124"/>
            <p:cNvSpPr>
              <a:spLocks noChangeAspect="1" noChangeArrowheads="1"/>
            </p:cNvSpPr>
            <p:nvPr/>
          </p:nvSpPr>
          <p:spPr bwMode="auto">
            <a:xfrm>
              <a:off x="7162800" y="4800600"/>
              <a:ext cx="228600" cy="228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76" name="Text Box 125"/>
            <p:cNvSpPr txBox="1">
              <a:spLocks noChangeArrowheads="1"/>
            </p:cNvSpPr>
            <p:nvPr/>
          </p:nvSpPr>
          <p:spPr bwMode="auto">
            <a:xfrm>
              <a:off x="228600" y="4648200"/>
              <a:ext cx="1166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Buckets</a:t>
              </a:r>
            </a:p>
          </p:txBody>
        </p:sp>
        <p:sp>
          <p:nvSpPr>
            <p:cNvPr id="13377" name="Text Box 126"/>
            <p:cNvSpPr txBox="1">
              <a:spLocks noChangeArrowheads="1"/>
            </p:cNvSpPr>
            <p:nvPr/>
          </p:nvSpPr>
          <p:spPr bwMode="auto">
            <a:xfrm>
              <a:off x="304800" y="5791200"/>
              <a:ext cx="1317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Elements</a:t>
              </a:r>
            </a:p>
          </p:txBody>
        </p:sp>
        <p:sp>
          <p:nvSpPr>
            <p:cNvPr id="13378" name="Line 127"/>
            <p:cNvSpPr>
              <a:spLocks noChangeShapeType="1"/>
            </p:cNvSpPr>
            <p:nvPr/>
          </p:nvSpPr>
          <p:spPr bwMode="auto">
            <a:xfrm flipH="1" flipV="1">
              <a:off x="2667000" y="5029200"/>
              <a:ext cx="6096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79" name="Line 128"/>
            <p:cNvSpPr>
              <a:spLocks noChangeShapeType="1"/>
            </p:cNvSpPr>
            <p:nvPr/>
          </p:nvSpPr>
          <p:spPr bwMode="auto">
            <a:xfrm flipV="1">
              <a:off x="3352800" y="5029200"/>
              <a:ext cx="228600" cy="91440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0" name="Line 129"/>
            <p:cNvSpPr>
              <a:spLocks noChangeShapeType="1"/>
            </p:cNvSpPr>
            <p:nvPr/>
          </p:nvSpPr>
          <p:spPr bwMode="auto">
            <a:xfrm flipH="1" flipV="1">
              <a:off x="3200400" y="5029200"/>
              <a:ext cx="6096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1" name="Line 130"/>
            <p:cNvSpPr>
              <a:spLocks noChangeShapeType="1"/>
            </p:cNvSpPr>
            <p:nvPr/>
          </p:nvSpPr>
          <p:spPr bwMode="auto">
            <a:xfrm flipV="1">
              <a:off x="3810000" y="5029200"/>
              <a:ext cx="1600200" cy="91440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2" name="Line 131"/>
            <p:cNvSpPr>
              <a:spLocks noChangeShapeType="1"/>
            </p:cNvSpPr>
            <p:nvPr/>
          </p:nvSpPr>
          <p:spPr bwMode="auto">
            <a:xfrm flipH="1" flipV="1">
              <a:off x="3581400" y="5029200"/>
              <a:ext cx="16002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3" name="Line 132"/>
            <p:cNvSpPr>
              <a:spLocks noChangeShapeType="1"/>
            </p:cNvSpPr>
            <p:nvPr/>
          </p:nvSpPr>
          <p:spPr bwMode="auto">
            <a:xfrm flipV="1">
              <a:off x="5181600" y="5029200"/>
              <a:ext cx="1600200" cy="91440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4" name="Line 133"/>
            <p:cNvSpPr>
              <a:spLocks noChangeShapeType="1"/>
            </p:cNvSpPr>
            <p:nvPr/>
          </p:nvSpPr>
          <p:spPr bwMode="auto">
            <a:xfrm flipH="1" flipV="1">
              <a:off x="1752600" y="5029200"/>
              <a:ext cx="24384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5" name="Line 134"/>
            <p:cNvSpPr>
              <a:spLocks noChangeShapeType="1"/>
            </p:cNvSpPr>
            <p:nvPr/>
          </p:nvSpPr>
          <p:spPr bwMode="auto">
            <a:xfrm flipH="1" flipV="1">
              <a:off x="3581400" y="5105400"/>
              <a:ext cx="533400" cy="83820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6" name="Line 135"/>
            <p:cNvSpPr>
              <a:spLocks noChangeShapeType="1"/>
            </p:cNvSpPr>
            <p:nvPr/>
          </p:nvSpPr>
          <p:spPr bwMode="auto">
            <a:xfrm flipV="1">
              <a:off x="4648200" y="5029200"/>
              <a:ext cx="12192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7" name="Line 136"/>
            <p:cNvSpPr>
              <a:spLocks noChangeShapeType="1"/>
            </p:cNvSpPr>
            <p:nvPr/>
          </p:nvSpPr>
          <p:spPr bwMode="auto">
            <a:xfrm flipV="1">
              <a:off x="5562600" y="5029200"/>
              <a:ext cx="121920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8" name="Line 137"/>
            <p:cNvSpPr>
              <a:spLocks noChangeShapeType="1"/>
            </p:cNvSpPr>
            <p:nvPr/>
          </p:nvSpPr>
          <p:spPr bwMode="auto">
            <a:xfrm flipH="1" flipV="1">
              <a:off x="4495800" y="5029200"/>
              <a:ext cx="152400" cy="91440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9" name="Line 138"/>
            <p:cNvSpPr>
              <a:spLocks noChangeShapeType="1"/>
            </p:cNvSpPr>
            <p:nvPr/>
          </p:nvSpPr>
          <p:spPr bwMode="auto">
            <a:xfrm flipV="1">
              <a:off x="5638800" y="5029200"/>
              <a:ext cx="2057400" cy="91440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Cuckoo Hashing Failures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819144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Bad case 1:</a:t>
            </a:r>
            <a:r>
              <a:rPr lang="en-US" dirty="0" smtClean="0"/>
              <a:t>  inserted key has very long path before insertion completes.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1"/>
            <a:ext cx="49291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62425"/>
            <a:ext cx="4191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Cuckoo Hashing Failures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819144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Bad case 2:</a:t>
            </a:r>
            <a:r>
              <a:rPr lang="en-US" dirty="0" smtClean="0"/>
              <a:t>  inserted key runs into 2 cycles.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49" y="2285992"/>
            <a:ext cx="5258701" cy="44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Hashing: List + Array + ...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215082"/>
            <a:ext cx="7772400" cy="642918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Problem:</a:t>
            </a:r>
            <a:r>
              <a:rPr lang="it-IT" dirty="0" smtClean="0"/>
              <a:t> There may be </a:t>
            </a:r>
            <a:r>
              <a:rPr lang="it-IT" dirty="0" smtClean="0">
                <a:solidFill>
                  <a:srgbClr val="C00000"/>
                </a:solidFill>
                <a:latin typeface="Comic Sans MS" pitchFamily="66" charset="0"/>
              </a:rPr>
              <a:t>collisions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76" y="1714488"/>
            <a:ext cx="8533942" cy="43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should we do?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9620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Theoretical solution ( path = O(log n) )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dirty="0" smtClean="0"/>
              <a:t>re-hash everything if a failure occurs.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282" y="4000504"/>
            <a:ext cx="8501122" cy="13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With load less than 50% (i.e. m &gt; 2n), then      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 elements give failure rate of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400" dirty="0" smtClean="0">
                <a:solidFill>
                  <a:srgbClr val="FF0000"/>
                </a:solidFill>
              </a:rPr>
              <a:t>(1</a:t>
            </a:r>
            <a:r>
              <a:rPr lang="en-US" sz="2400" i="1" dirty="0" smtClean="0">
                <a:solidFill>
                  <a:srgbClr val="FF0000"/>
                </a:solidFill>
              </a:rPr>
              <a:t>/n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.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142844" y="4605335"/>
            <a:ext cx="6672157" cy="1410722"/>
            <a:chOff x="642910" y="5072074"/>
            <a:chExt cx="6672157" cy="1021980"/>
          </a:xfrm>
        </p:grpSpPr>
        <p:sp>
          <p:nvSpPr>
            <p:cNvPr id="8" name="Curved Right Arrow 7"/>
            <p:cNvSpPr/>
            <p:nvPr/>
          </p:nvSpPr>
          <p:spPr bwMode="auto">
            <a:xfrm>
              <a:off x="642910" y="5072074"/>
              <a:ext cx="571504" cy="928694"/>
            </a:xfrm>
            <a:prstGeom prst="curved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85852" y="5715014"/>
              <a:ext cx="6029215" cy="379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sz="2800" dirty="0" smtClean="0">
                  <a:solidFill>
                    <a:srgbClr val="FF0000"/>
                  </a:solidFill>
                </a:rPr>
                <a:t>(1)</a:t>
              </a:r>
              <a:r>
                <a:rPr lang="en-US" sz="2800" dirty="0" smtClean="0"/>
                <a:t> amortized time per insertion</a:t>
              </a:r>
              <a:endParaRPr lang="it-IT" dirty="0"/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214810" y="2643182"/>
            <a:ext cx="4929222" cy="50004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Cost is O(n), how much frequent?</a:t>
            </a:r>
            <a:endParaRPr lang="it-IT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Some more details and proofs</a:t>
            </a:r>
            <a:endParaRPr lang="it-IT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33639"/>
            <a:ext cx="7258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16200000" flipV="1">
            <a:off x="1393010" y="5298953"/>
            <a:ext cx="1214446" cy="571504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00100" y="6191928"/>
            <a:ext cx="6304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If unsuccesfull (</a:t>
            </a:r>
            <a:r>
              <a:rPr lang="it-IT" sz="2800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it-IT" sz="2800" dirty="0" smtClean="0">
                <a:solidFill>
                  <a:srgbClr val="C00000"/>
                </a:solidFill>
              </a:rPr>
              <a:t>amortized cost)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643050"/>
            <a:ext cx="7713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Does not check for emptyness, but inserts directly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6644" y="3009924"/>
            <a:ext cx="18859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7929586" y="4572008"/>
            <a:ext cx="357190" cy="35719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929586" y="3143248"/>
            <a:ext cx="357190" cy="35719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71472" y="3357562"/>
            <a:ext cx="6500858" cy="35719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                              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Lucida Sans" pitchFamily="34" charset="0"/>
              </a:rPr>
              <a:t>actually log n, or cycle detect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43834" y="2428868"/>
            <a:ext cx="1362874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possible 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danger !!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Key Lemma</a:t>
            </a:r>
            <a:endParaRPr lang="it-IT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643050"/>
            <a:ext cx="89189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2" y="2857496"/>
            <a:ext cx="85011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The probability vanishes exponentially in </a:t>
            </a:r>
            <a:r>
              <a:rPr lang="en-US" sz="2800" dirty="0" smtClean="0">
                <a:latin typeface="Gigi" pitchFamily="82" charset="0"/>
              </a:rPr>
              <a:t>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2" y="3643314"/>
            <a:ext cx="850112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 by induction on </a:t>
            </a:r>
            <a:r>
              <a:rPr lang="en-US" sz="2800" dirty="0" smtClean="0">
                <a:solidFill>
                  <a:srgbClr val="C00000"/>
                </a:solidFill>
                <a:latin typeface="Gigi" pitchFamily="82" charset="0"/>
              </a:rPr>
              <a:t>l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b="1" kern="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Gigi" pitchFamily="82" charset="0"/>
              </a:rPr>
              <a:t>l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=1</a:t>
            </a:r>
            <a:r>
              <a:rPr lang="en-US" sz="2400" dirty="0" smtClean="0"/>
              <a:t>. Edge (</a:t>
            </a:r>
            <a:r>
              <a:rPr lang="en-US" sz="2400" dirty="0" err="1" smtClean="0"/>
              <a:t>i,j</a:t>
            </a:r>
            <a:r>
              <a:rPr lang="en-US" sz="2400" dirty="0" smtClean="0"/>
              <a:t>) created by at least one of n elements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probability is n * (2/r</a:t>
            </a:r>
            <a:r>
              <a:rPr lang="en-US" baseline="4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)</a:t>
            </a:r>
            <a:r>
              <a:rPr lang="en-US" dirty="0" smtClean="0"/>
              <a:t> ≤ c</a:t>
            </a:r>
            <a:r>
              <a:rPr lang="en-US" baseline="36000" dirty="0" smtClean="0"/>
              <a:t>-1</a:t>
            </a:r>
            <a:r>
              <a:rPr lang="en-US" dirty="0" smtClean="0"/>
              <a:t>/r</a:t>
            </a:r>
            <a:endParaRPr lang="en-US" dirty="0" smtClean="0">
              <a:latin typeface="+mn-lt"/>
            </a:endParaRPr>
          </a:p>
          <a:p>
            <a:pPr lvl="1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b="1" kern="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Gigi" pitchFamily="82" charset="0"/>
              </a:rPr>
              <a:t>l </a:t>
            </a:r>
            <a:r>
              <a:rPr lang="en-US" sz="2400" dirty="0" smtClean="0">
                <a:solidFill>
                  <a:srgbClr val="C00000"/>
                </a:solidFill>
              </a:rPr>
              <a:t>&gt;1</a:t>
            </a:r>
            <a:r>
              <a:rPr lang="en-US" sz="2400" dirty="0" smtClean="0"/>
              <a:t>. Path of </a:t>
            </a:r>
            <a:r>
              <a:rPr lang="en-US" sz="2400" dirty="0" smtClean="0">
                <a:solidFill>
                  <a:srgbClr val="C00000"/>
                </a:solidFill>
                <a:latin typeface="Gigi" pitchFamily="82" charset="0"/>
              </a:rPr>
              <a:t>l </a:t>
            </a:r>
            <a:r>
              <a:rPr lang="en-US" sz="2400" dirty="0" smtClean="0">
                <a:solidFill>
                  <a:srgbClr val="C00000"/>
                </a:solidFill>
              </a:rPr>
              <a:t>-1 </a:t>
            </a:r>
            <a:r>
              <a:rPr lang="en-US" sz="2400" dirty="0" smtClean="0"/>
              <a:t>edges </a:t>
            </a:r>
            <a:r>
              <a:rPr lang="en-US" sz="2400" dirty="0" err="1" smtClean="0"/>
              <a:t>i</a:t>
            </a:r>
            <a:r>
              <a:rPr lang="en-US" sz="2400" dirty="0" err="1" smtClean="0">
                <a:sym typeface="Wingdings" pitchFamily="2" charset="2"/>
              </a:rPr>
              <a:t></a:t>
            </a:r>
            <a:r>
              <a:rPr lang="en-US" sz="2400" dirty="0" err="1" smtClean="0"/>
              <a:t>u</a:t>
            </a:r>
            <a:r>
              <a:rPr lang="en-US" sz="2400" dirty="0" smtClean="0"/>
              <a:t> + edge (</a:t>
            </a:r>
            <a:r>
              <a:rPr lang="en-US" sz="2400" dirty="0" err="1" smtClean="0"/>
              <a:t>u,j</a:t>
            </a:r>
            <a:r>
              <a:rPr lang="en-US" sz="2400" dirty="0" smtClean="0"/>
              <a:t>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probability is</a:t>
            </a:r>
            <a:endParaRPr lang="en-US" sz="2400" dirty="0" smtClean="0">
              <a:latin typeface="+mn-lt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2901950" y="5786438"/>
          <a:ext cx="5514975" cy="1071562"/>
        </p:xfrm>
        <a:graphic>
          <a:graphicData uri="http://schemas.openxmlformats.org/presentationml/2006/ole">
            <p:oleObj spid="_x0000_s65541" name="Equation" r:id="rId5" imgW="2057400" imgH="419040" progId="Equation.3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2428860" y="2000240"/>
            <a:ext cx="1928826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Like chaining...</a:t>
            </a:r>
            <a:endParaRPr lang="it-IT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32" y="2857496"/>
            <a:ext cx="85011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Proof:</a:t>
            </a:r>
            <a:r>
              <a:rPr kumimoji="0" lang="en-US" sz="2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This occurs if exists a path of some length </a:t>
            </a:r>
            <a:r>
              <a:rPr lang="en-US" sz="2400" dirty="0" smtClean="0">
                <a:latin typeface="Gigi" pitchFamily="82" charset="0"/>
              </a:rPr>
              <a:t>l</a:t>
            </a:r>
            <a:r>
              <a:rPr lang="en-US" sz="2400" dirty="0" smtClean="0"/>
              <a:t> between any of {h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(x),h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(x)} and any of {h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(y),h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(y)}</a:t>
            </a:r>
            <a:endParaRPr lang="en-US" sz="2400" dirty="0" smtClean="0">
              <a:latin typeface="Gigi" pitchFamily="82" charset="0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255588" y="4856163"/>
          <a:ext cx="8216900" cy="1287462"/>
        </p:xfrm>
        <a:graphic>
          <a:graphicData uri="http://schemas.openxmlformats.org/presentationml/2006/ole">
            <p:oleObj spid="_x0000_s66562" name="Equation" r:id="rId4" imgW="2705040" imgH="444240" progId="Equation.3">
              <p:embed/>
            </p:oleObj>
          </a:graphicData>
        </a:graphic>
      </p:graphicFrame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957" y="1785926"/>
            <a:ext cx="880819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2786050" y="2143116"/>
            <a:ext cx="5286412" cy="357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55576" y="6286544"/>
            <a:ext cx="8245580" cy="50004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Recall r = table size, so avg chain-length is O(1).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6" y="2143116"/>
            <a:ext cx="9412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Comic Sans MS" pitchFamily="66" charset="0"/>
              </a:rPr>
              <a:t>chain</a:t>
            </a:r>
            <a:endParaRPr lang="it-IT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4357694"/>
            <a:ext cx="8364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The positions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i,j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of the Lemma can be set in 4 ways.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about rehashing ?   </a:t>
            </a:r>
            <a:endParaRPr lang="it-IT" dirty="0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469900" y="2855913"/>
          <a:ext cx="7715250" cy="1287462"/>
        </p:xfrm>
        <a:graphic>
          <a:graphicData uri="http://schemas.openxmlformats.org/presentationml/2006/ole">
            <p:oleObj spid="_x0000_s67586" name="Equation" r:id="rId4" imgW="2539800" imgH="444240" progId="Equation.3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57884" y="4143404"/>
            <a:ext cx="3286116" cy="50004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Comic Sans MS" pitchFamily="66" charset="0"/>
              </a:rPr>
              <a:t>This is ½ for c=3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14348" y="6286544"/>
            <a:ext cx="8358246" cy="50004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Average cost over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e*</a:t>
            </a:r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n inserts is O(n) = O(1) per insert</a:t>
            </a:r>
            <a:endParaRPr lang="it-IT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32" y="1571612"/>
            <a:ext cx="85011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US" sz="2800" dirty="0" smtClean="0"/>
              <a:t>Take r ≥ 2c(1+</a:t>
            </a:r>
            <a:r>
              <a:rPr lang="en-US" sz="3200" dirty="0" smtClean="0">
                <a:latin typeface="Symbol" pitchFamily="18" charset="2"/>
              </a:rPr>
              <a:t>e</a:t>
            </a:r>
            <a:r>
              <a:rPr lang="en-US" sz="2800" dirty="0" smtClean="0"/>
              <a:t>) n, so to manage  </a:t>
            </a:r>
            <a:r>
              <a:rPr lang="en-US" sz="3200" dirty="0" smtClean="0">
                <a:latin typeface="Symbol" pitchFamily="18" charset="2"/>
              </a:rPr>
              <a:t>e*</a:t>
            </a:r>
            <a:r>
              <a:rPr lang="en-US" sz="2800" dirty="0" smtClean="0"/>
              <a:t>n inserts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800" dirty="0" smtClean="0"/>
              <a:t>Probability of rehash ≤ </a:t>
            </a:r>
            <a:r>
              <a:rPr lang="en-US" sz="2800" dirty="0" err="1" smtClean="0"/>
              <a:t>prob</a:t>
            </a:r>
            <a:r>
              <a:rPr lang="en-US" sz="2800" dirty="0" smtClean="0"/>
              <a:t> of a cycle:</a:t>
            </a:r>
            <a:endParaRPr lang="en-US" sz="2800" dirty="0" smtClean="0">
              <a:latin typeface="Gigi" pitchFamily="8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32" y="4714884"/>
            <a:ext cx="85011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US" sz="2800" dirty="0" err="1" smtClean="0"/>
              <a:t>Prob</a:t>
            </a:r>
            <a:r>
              <a:rPr lang="en-US" sz="2800" dirty="0" smtClean="0"/>
              <a:t> of k rehash ≤ </a:t>
            </a:r>
            <a:r>
              <a:rPr lang="en-US" sz="2800" dirty="0" err="1" smtClean="0"/>
              <a:t>prob</a:t>
            </a:r>
            <a:r>
              <a:rPr lang="en-US" sz="2800" dirty="0" smtClean="0"/>
              <a:t> of k cycles ≤ 2</a:t>
            </a:r>
            <a:r>
              <a:rPr lang="en-US" sz="2800" baseline="38000" dirty="0" smtClean="0"/>
              <a:t>-k</a:t>
            </a:r>
            <a:r>
              <a:rPr lang="en-US" sz="2800" dirty="0" smtClean="0"/>
              <a:t>:</a:t>
            </a:r>
            <a:endParaRPr lang="en-US" sz="2800" dirty="0" smtClean="0">
              <a:latin typeface="Gigi" pitchFamily="82" charset="0"/>
            </a:endParaRP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071538" y="5441969"/>
          <a:ext cx="6518275" cy="773113"/>
        </p:xfrm>
        <a:graphic>
          <a:graphicData uri="http://schemas.openxmlformats.org/presentationml/2006/ole">
            <p:oleObj spid="_x0000_s67587" name="Equation" r:id="rId5" imgW="214596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Extensions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4819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More than 2 hashes (choices) per key.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Very different: </a:t>
            </a:r>
            <a:r>
              <a:rPr lang="en-US" b="1" dirty="0" err="1" smtClean="0">
                <a:solidFill>
                  <a:srgbClr val="FF0000"/>
                </a:solidFill>
              </a:rPr>
              <a:t>hypergraphs</a:t>
            </a:r>
            <a:r>
              <a:rPr lang="en-US" dirty="0" smtClean="0"/>
              <a:t> instead of graphs.</a:t>
            </a:r>
          </a:p>
          <a:p>
            <a:pPr lvl="1" eaLnBrk="1" hangingPunct="1"/>
            <a:r>
              <a:rPr lang="en-US" dirty="0" smtClean="0"/>
              <a:t>Higher memory utilization</a:t>
            </a:r>
          </a:p>
          <a:p>
            <a:pPr lvl="2" eaLnBrk="1" hangingPunct="1"/>
            <a:r>
              <a:rPr lang="en-US" dirty="0" smtClean="0"/>
              <a:t>3 choices : 90+% in experiments</a:t>
            </a:r>
          </a:p>
          <a:p>
            <a:pPr lvl="2" eaLnBrk="1" hangingPunct="1"/>
            <a:r>
              <a:rPr lang="en-US" dirty="0" smtClean="0"/>
              <a:t>4 choices : about 97%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2 hashes +  bins of B-size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Balanced allocation and tightly O(1)-size bins </a:t>
            </a:r>
          </a:p>
          <a:p>
            <a:pPr lvl="1" eaLnBrk="1" hangingPunct="1"/>
            <a:r>
              <a:rPr lang="en-US" dirty="0" smtClean="0"/>
              <a:t>Insertion sees a tree of possible </a:t>
            </a:r>
            <a:r>
              <a:rPr lang="en-US" dirty="0" err="1" smtClean="0"/>
              <a:t>evict+ins</a:t>
            </a:r>
            <a:r>
              <a:rPr lang="en-US" dirty="0" smtClean="0"/>
              <a:t> paths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000760" y="3643338"/>
            <a:ext cx="3071834" cy="85723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but more insert time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(and random access)</a:t>
            </a:r>
            <a:endParaRPr lang="it-IT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286512" y="6072206"/>
            <a:ext cx="2857520" cy="785794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more memory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...but more local</a:t>
            </a:r>
            <a:endParaRPr lang="it-IT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Generalization: use both!</a:t>
            </a:r>
            <a:endParaRPr lang="en-US" sz="2800" dirty="0" smtClean="0"/>
          </a:p>
        </p:txBody>
      </p:sp>
      <p:graphicFrame>
        <p:nvGraphicFramePr>
          <p:cNvPr id="14390" name="Group 54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4748214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B=2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B=4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B=8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 hash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3 hash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 hash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 hash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572032" y="6357982"/>
            <a:ext cx="4572000" cy="50004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Comic Sans MS" pitchFamily="66" charset="0"/>
              </a:rPr>
              <a:t>Mitzenmacher, ESA 2009</a:t>
            </a:r>
            <a:endParaRPr lang="it-IT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Minimal Ordered Perfect Hashing</a:t>
            </a:r>
            <a:endParaRPr lang="it-IT" dirty="0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05B122-4ED6-49C8-9BB0-9895BD51192F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6400800" y="3912269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m = 1.25 n</a:t>
            </a:r>
          </a:p>
        </p:txBody>
      </p:sp>
      <p:sp>
        <p:nvSpPr>
          <p:cNvPr id="8" name="Down Arrow 7"/>
          <p:cNvSpPr/>
          <p:nvPr/>
        </p:nvSpPr>
        <p:spPr>
          <a:xfrm>
            <a:off x="7086600" y="4445669"/>
            <a:ext cx="457200" cy="533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6248400" y="5055269"/>
            <a:ext cx="2322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n=12 </a:t>
            </a:r>
            <a:r>
              <a:rPr lang="it-IT">
                <a:sym typeface="Wingdings" pitchFamily="2" charset="2"/>
              </a:rPr>
              <a:t></a:t>
            </a:r>
            <a:r>
              <a:rPr lang="it-IT"/>
              <a:t> m=15</a:t>
            </a:r>
          </a:p>
        </p:txBody>
      </p:sp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3" cstate="print"/>
          <a:srcRect r="46030" b="12929"/>
          <a:stretch>
            <a:fillRect/>
          </a:stretch>
        </p:blipFill>
        <p:spPr bwMode="auto">
          <a:xfrm>
            <a:off x="733425" y="1685925"/>
            <a:ext cx="41433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2286000" y="5867400"/>
            <a:ext cx="670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>
                <a:solidFill>
                  <a:srgbClr val="FF0000"/>
                </a:solidFill>
              </a:rPr>
              <a:t>The h</a:t>
            </a:r>
            <a:r>
              <a:rPr lang="it-IT" sz="3600" baseline="-25000">
                <a:solidFill>
                  <a:srgbClr val="FF0000"/>
                </a:solidFill>
              </a:rPr>
              <a:t>1</a:t>
            </a:r>
            <a:r>
              <a:rPr lang="it-IT" sz="3600">
                <a:solidFill>
                  <a:srgbClr val="FF0000"/>
                </a:solidFill>
              </a:rPr>
              <a:t> and h</a:t>
            </a:r>
            <a:r>
              <a:rPr lang="it-IT" sz="3600" baseline="-25000">
                <a:solidFill>
                  <a:srgbClr val="FF0000"/>
                </a:solidFill>
              </a:rPr>
              <a:t>2</a:t>
            </a:r>
            <a:r>
              <a:rPr lang="it-IT" sz="3600">
                <a:solidFill>
                  <a:srgbClr val="FF0000"/>
                </a:solidFill>
              </a:rPr>
              <a:t> are not perfect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5292080" y="2840533"/>
            <a:ext cx="3851920" cy="864096"/>
          </a:xfrm>
          <a:prstGeom prst="wedgeEllipseCallout">
            <a:avLst>
              <a:gd name="adj1" fmla="val 8841"/>
              <a:gd name="adj2" fmla="val 77932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Minimal, not minimum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5292080" y="1628800"/>
            <a:ext cx="3851920" cy="864096"/>
          </a:xfrm>
          <a:prstGeom prst="wedgeEllipseCallout">
            <a:avLst>
              <a:gd name="adj1" fmla="val -72761"/>
              <a:gd name="adj2" fmla="val -10253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smtClean="0"/>
              <a:t>= lexicographic rank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34" charset="-128"/>
              </a:rPr>
              <a:t>h(t) = [ g( h</a:t>
            </a:r>
            <a:r>
              <a:rPr lang="en-US" sz="3200" baseline="-25000" dirty="0" smtClean="0">
                <a:ea typeface="ＭＳ Ｐゴシック" pitchFamily="34" charset="-128"/>
              </a:rPr>
              <a:t>1</a:t>
            </a:r>
            <a:r>
              <a:rPr lang="en-US" sz="3200" dirty="0" smtClean="0">
                <a:ea typeface="ＭＳ Ｐゴシック" pitchFamily="34" charset="-128"/>
              </a:rPr>
              <a:t>(t) </a:t>
            </a:r>
            <a:r>
              <a:rPr lang="it-IT" sz="3200" dirty="0" smtClean="0">
                <a:ea typeface="ＭＳ Ｐゴシック" pitchFamily="34" charset="-128"/>
              </a:rPr>
              <a:t>)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>+</a:t>
            </a:r>
            <a:r>
              <a:rPr lang="en-US" sz="3200" dirty="0" smtClean="0">
                <a:ea typeface="ＭＳ Ｐゴシック" pitchFamily="34" charset="-128"/>
              </a:rPr>
              <a:t>  g ( h</a:t>
            </a:r>
            <a:r>
              <a:rPr lang="en-US" sz="3200" baseline="-25000" dirty="0" smtClean="0">
                <a:ea typeface="ＭＳ Ｐゴシック" pitchFamily="34" charset="-128"/>
              </a:rPr>
              <a:t>2</a:t>
            </a:r>
            <a:r>
              <a:rPr lang="en-US" sz="3200" dirty="0" smtClean="0">
                <a:ea typeface="ＭＳ Ｐゴシック" pitchFamily="34" charset="-128"/>
              </a:rPr>
              <a:t>(t) ) ] </a:t>
            </a:r>
            <a: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>mod n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lang="it-IT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F73C78-3192-42AE-B6D6-860B90459988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1685925"/>
            <a:ext cx="76771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7010400" y="1524000"/>
            <a:ext cx="136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rgbClr val="FF0000"/>
                </a:solidFill>
              </a:rPr>
              <a:t>computed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76200" y="6027738"/>
            <a:ext cx="75135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 is perfect, no strings need to be stored</a:t>
            </a:r>
          </a:p>
          <a:p>
            <a:r>
              <a:rPr lang="it-IT" b="1" dirty="0">
                <a:solidFill>
                  <a:srgbClr val="002060"/>
                </a:solidFill>
              </a:rPr>
              <a:t>space is negligible for </a:t>
            </a:r>
            <a:r>
              <a:rPr lang="it-IT" dirty="0">
                <a:solidFill>
                  <a:srgbClr val="FF0000"/>
                </a:solidFill>
              </a:rPr>
              <a:t>h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</a:rPr>
              <a:t> and h</a:t>
            </a:r>
            <a:r>
              <a:rPr lang="it-IT" baseline="-25000" dirty="0">
                <a:solidFill>
                  <a:srgbClr val="FF0000"/>
                </a:solidFill>
              </a:rPr>
              <a:t>2 </a:t>
            </a:r>
            <a:r>
              <a:rPr lang="it-IT" b="1" dirty="0">
                <a:solidFill>
                  <a:srgbClr val="002060"/>
                </a:solidFill>
              </a:rPr>
              <a:t>and </a:t>
            </a:r>
            <a:r>
              <a:rPr lang="it-IT" b="1" dirty="0" smtClean="0">
                <a:solidFill>
                  <a:srgbClr val="002060"/>
                </a:solidFill>
              </a:rPr>
              <a:t>it is = m </a:t>
            </a:r>
            <a:r>
              <a:rPr lang="it-IT" b="1" dirty="0">
                <a:solidFill>
                  <a:srgbClr val="002060"/>
                </a:solidFill>
              </a:rPr>
              <a:t>log </a:t>
            </a:r>
            <a:r>
              <a:rPr lang="it-IT" b="1" dirty="0" smtClean="0">
                <a:solidFill>
                  <a:srgbClr val="002060"/>
                </a:solidFill>
              </a:rPr>
              <a:t>n, </a:t>
            </a:r>
            <a:r>
              <a:rPr lang="it-IT" b="1" dirty="0">
                <a:solidFill>
                  <a:srgbClr val="FF0000"/>
                </a:solidFill>
              </a:rPr>
              <a:t>for g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8382000" y="1600200"/>
            <a:ext cx="457200" cy="533400"/>
          </a:xfrm>
          <a:prstGeom prst="curved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ea typeface="ＭＳ Ｐゴシック" pitchFamily="34" charset="-128"/>
              </a:rPr>
              <a:t>How to construct it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22298C-FB53-4853-9899-F87495474D60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00200"/>
            <a:ext cx="53562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5791200" y="1532880"/>
            <a:ext cx="337661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dirty="0"/>
              <a:t>Term = edge, its vertices</a:t>
            </a:r>
          </a:p>
          <a:p>
            <a:r>
              <a:rPr lang="it-IT" sz="1800" dirty="0"/>
              <a:t>are given by h1 and h2</a:t>
            </a:r>
          </a:p>
          <a:p>
            <a:endParaRPr lang="it-IT" sz="2000" dirty="0"/>
          </a:p>
          <a:p>
            <a:r>
              <a:rPr lang="it-IT" sz="1800" dirty="0"/>
              <a:t>All g(v)=0; then assign g()</a:t>
            </a:r>
          </a:p>
          <a:p>
            <a:r>
              <a:rPr lang="it-IT" sz="1800" dirty="0"/>
              <a:t>by difference with known h()</a:t>
            </a:r>
          </a:p>
          <a:p>
            <a:endParaRPr lang="it-IT" sz="1800" dirty="0"/>
          </a:p>
          <a:p>
            <a:r>
              <a:rPr lang="it-IT" sz="1800" dirty="0"/>
              <a:t>Acyclic </a:t>
            </a:r>
            <a:r>
              <a:rPr lang="it-IT" sz="1800" dirty="0">
                <a:sym typeface="Wingdings" pitchFamily="2" charset="2"/>
              </a:rPr>
              <a:t> ok</a:t>
            </a:r>
          </a:p>
          <a:p>
            <a:r>
              <a:rPr lang="it-IT" sz="1800" dirty="0">
                <a:sym typeface="Wingdings" pitchFamily="2" charset="2"/>
              </a:rPr>
              <a:t>No-Acycl  </a:t>
            </a:r>
          </a:p>
          <a:p>
            <a:r>
              <a:rPr lang="it-IT" sz="1800" dirty="0">
                <a:sym typeface="Wingdings" pitchFamily="2" charset="2"/>
              </a:rPr>
              <a:t>             regenerate hashes</a:t>
            </a:r>
            <a:endParaRPr lang="it-IT" sz="1800" dirty="0"/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4" cstate="print"/>
          <a:srcRect r="46030" b="12929"/>
          <a:stretch>
            <a:fillRect/>
          </a:stretch>
        </p:blipFill>
        <p:spPr bwMode="auto">
          <a:xfrm>
            <a:off x="5943600" y="4038600"/>
            <a:ext cx="269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72829"/>
          <a:stretch>
            <a:fillRect/>
          </a:stretch>
        </p:blipFill>
        <p:spPr bwMode="auto">
          <a:xfrm>
            <a:off x="6172200" y="4114800"/>
            <a:ext cx="25146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Collision resolution: </a:t>
            </a:r>
            <a:r>
              <a:rPr lang="it-IT" i="1" dirty="0" smtClean="0"/>
              <a:t>chaining</a:t>
            </a:r>
            <a:endParaRPr lang="it-IT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5" y="1852369"/>
            <a:ext cx="8715403" cy="443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5786446" y="2638187"/>
            <a:ext cx="3071834" cy="35004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Key issue: </a:t>
            </a:r>
            <a:r>
              <a:rPr lang="it-IT" i="1" dirty="0" smtClean="0"/>
              <a:t>a good hash function</a:t>
            </a:r>
            <a:endParaRPr lang="it-IT" i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58" y="1744698"/>
            <a:ext cx="755527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3200" b="1" u="sng" dirty="0" smtClean="0">
                <a:solidFill>
                  <a:srgbClr val="FF0000"/>
                </a:solidFill>
                <a:latin typeface="+mn-lt"/>
              </a:rPr>
              <a:t>Basic assumption:</a:t>
            </a:r>
            <a:r>
              <a:rPr lang="it-IT" sz="3200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it-IT" sz="3200" dirty="0" smtClean="0">
                <a:latin typeface="+mn-lt"/>
              </a:rPr>
              <a:t>Uniform hashing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5" y="3030990"/>
            <a:ext cx="8786841" cy="148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8596" y="5031768"/>
            <a:ext cx="8215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>
              <a:lnSpc>
                <a:spcPct val="200000"/>
              </a:lnSpc>
              <a:buSzPct val="120000"/>
            </a:pPr>
            <a:r>
              <a:rPr lang="it-IT" sz="2800" dirty="0" smtClean="0">
                <a:solidFill>
                  <a:schemeClr val="tx2"/>
                </a:solidFill>
                <a:latin typeface="Comic Sans MS" pitchFamily="66" charset="0"/>
              </a:rPr>
              <a:t>Avg #keys per slot </a:t>
            </a:r>
            <a:r>
              <a:rPr lang="it-IT" sz="2800" dirty="0" smtClean="0">
                <a:latin typeface="Comic Sans MS" pitchFamily="66" charset="0"/>
              </a:rPr>
              <a:t>= n * (1/m)  = n/m</a:t>
            </a:r>
          </a:p>
          <a:p>
            <a:pPr lvl="1" eaLnBrk="0" hangingPunct="0">
              <a:buSzPct val="120000"/>
            </a:pPr>
            <a:r>
              <a:rPr lang="it-IT" sz="2800" dirty="0" smtClean="0">
                <a:latin typeface="Comic Sans MS" pitchFamily="66" charset="0"/>
              </a:rPr>
              <a:t>                               =</a:t>
            </a:r>
            <a:r>
              <a:rPr lang="it-IT" sz="2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it-IT" sz="2800" dirty="0" smtClean="0">
                <a:solidFill>
                  <a:schemeClr val="tx2"/>
                </a:solidFill>
                <a:latin typeface="Symbol" pitchFamily="18" charset="2"/>
              </a:rPr>
              <a:t>  </a:t>
            </a:r>
            <a:r>
              <a:rPr lang="it-IT" sz="2800" dirty="0" smtClean="0">
                <a:latin typeface="+mn-lt"/>
              </a:rPr>
              <a:t>(load factor)</a:t>
            </a:r>
            <a:endParaRPr lang="it-IT" sz="2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57224" y="5143512"/>
            <a:ext cx="7358114" cy="1357322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00496" y="3500438"/>
            <a:ext cx="2928958" cy="500066"/>
            <a:chOff x="4000496" y="3500438"/>
            <a:chExt cx="2928958" cy="500066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4000496" y="3500438"/>
              <a:ext cx="2428892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500562" y="4000504"/>
              <a:ext cx="2428892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useful r.v.</a:t>
            </a:r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1914542"/>
            <a:ext cx="85915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proof</a:t>
            </a:r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1643050"/>
            <a:ext cx="89058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642910" y="3071810"/>
            <a:ext cx="7715304" cy="12144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2910" y="4357694"/>
            <a:ext cx="7715304" cy="12144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5310" y="5643578"/>
            <a:ext cx="7715304" cy="121444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Search cost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1838325"/>
            <a:ext cx="8029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881065" y="5715016"/>
            <a:ext cx="7119959" cy="1071570"/>
            <a:chOff x="928662" y="5357826"/>
            <a:chExt cx="7119959" cy="107157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8662" y="5416963"/>
              <a:ext cx="7119959" cy="1012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928662" y="5357826"/>
              <a:ext cx="7072362" cy="107157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latin typeface="Lucida Sans" pitchFamily="34" charset="0"/>
              </a:endParaRPr>
            </a:p>
          </p:txBody>
        </p:sp>
      </p:grpSp>
      <p:pic>
        <p:nvPicPr>
          <p:cNvPr id="38913" name="Picture 1" descr="C:\Users\ferragin\Desktop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429" y="3071810"/>
            <a:ext cx="3263571" cy="230044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5786446" y="3000372"/>
            <a:ext cx="3357554" cy="2357454"/>
          </a:xfrm>
          <a:prstGeom prst="rect">
            <a:avLst/>
          </a:prstGeom>
          <a:noFill/>
          <a:ln w="38100" cap="flat" cmpd="sng" algn="ctr">
            <a:solidFill>
              <a:srgbClr val="00A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6201811"/>
            <a:ext cx="19127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</a:rPr>
              <a:t>m = </a:t>
            </a:r>
            <a:r>
              <a:rPr lang="it-IT" sz="3200" dirty="0" smtClean="0">
                <a:solidFill>
                  <a:srgbClr val="C00000"/>
                </a:solidFill>
                <a:latin typeface="Symbol" pitchFamily="18" charset="2"/>
              </a:rPr>
              <a:t>W</a:t>
            </a:r>
            <a:r>
              <a:rPr lang="it-IT" sz="3200" dirty="0" smtClean="0">
                <a:solidFill>
                  <a:srgbClr val="C00000"/>
                </a:solidFill>
              </a:rPr>
              <a:t>(n)</a:t>
            </a:r>
            <a:endParaRPr lang="it-IT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16989</TotalTime>
  <Words>1883</Words>
  <Application>Microsoft Office PowerPoint</Application>
  <PresentationFormat>On-screen Show (4:3)</PresentationFormat>
  <Paragraphs>388</Paragraphs>
  <Slides>49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Equation</vt:lpstr>
      <vt:lpstr>Advanced Algorithms for Massive Datasets</vt:lpstr>
      <vt:lpstr>The Dictionary Problem</vt:lpstr>
      <vt:lpstr>Brute-force: A large array</vt:lpstr>
      <vt:lpstr>Hashing: List + Array + ...</vt:lpstr>
      <vt:lpstr>Collision resolution: chaining</vt:lpstr>
      <vt:lpstr>Key issue: a good hash function</vt:lpstr>
      <vt:lpstr>A useful r.v.</vt:lpstr>
      <vt:lpstr>The proof</vt:lpstr>
      <vt:lpstr>Search cost</vt:lpstr>
      <vt:lpstr>In summary...</vt:lpstr>
      <vt:lpstr>In practice</vt:lpstr>
      <vt:lpstr>Enforce “goodness”</vt:lpstr>
      <vt:lpstr>What is the cost of “uniformity”?</vt:lpstr>
      <vt:lpstr>Advanced Algorithms for Massive Datasets</vt:lpstr>
      <vt:lpstr>The notion of Universality</vt:lpstr>
      <vt:lpstr>Do Universal  hashes exist ?</vt:lpstr>
      <vt:lpstr>{ha} is universal</vt:lpstr>
      <vt:lpstr>{ha} is universal</vt:lpstr>
      <vt:lpstr>Simple and efficient universal hash</vt:lpstr>
      <vt:lpstr>Advanced Algorithms for Massive Datasets</vt:lpstr>
      <vt:lpstr>Perfect Hashing</vt:lpstr>
      <vt:lpstr>3 main issues:</vt:lpstr>
      <vt:lpstr>A useful result</vt:lpstr>
      <vt:lpstr>Ready to go! (construction)</vt:lpstr>
      <vt:lpstr>Ready to go! (Space occupancy)</vt:lpstr>
      <vt:lpstr>Advanced Algorithms for Massive Datasets</vt:lpstr>
      <vt:lpstr>d-left hashing</vt:lpstr>
      <vt:lpstr>Properties of d-left Hashing </vt:lpstr>
      <vt:lpstr>What is left ?</vt:lpstr>
      <vt:lpstr>Advanced Algorithms for Massive Datasets</vt:lpstr>
      <vt:lpstr>A running example</vt:lpstr>
      <vt:lpstr>A running example</vt:lpstr>
      <vt:lpstr>A running example</vt:lpstr>
      <vt:lpstr>A running example</vt:lpstr>
      <vt:lpstr>A running example</vt:lpstr>
      <vt:lpstr>Cuckoo Hashing Examples</vt:lpstr>
      <vt:lpstr>Various Representations</vt:lpstr>
      <vt:lpstr>Cuckoo Hashing Failures</vt:lpstr>
      <vt:lpstr>Cuckoo Hashing Failures</vt:lpstr>
      <vt:lpstr>What should we do?</vt:lpstr>
      <vt:lpstr>Some more details and proofs</vt:lpstr>
      <vt:lpstr>Key Lemma</vt:lpstr>
      <vt:lpstr>Like chaining...</vt:lpstr>
      <vt:lpstr>What about rehashing ?   </vt:lpstr>
      <vt:lpstr>Natural Extensions</vt:lpstr>
      <vt:lpstr>Generalization: use both!</vt:lpstr>
      <vt:lpstr>Minimal Ordered Perfect Hashing</vt:lpstr>
      <vt:lpstr>h(t) = [ g( h1(t) ) +  g ( h2(t) ) ] mod n </vt:lpstr>
      <vt:lpstr>How to construct it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Algorithmics</dc:title>
  <dc:creator>Paolo Ferragina</dc:creator>
  <cp:lastModifiedBy>Lenovo User</cp:lastModifiedBy>
  <cp:revision>1321</cp:revision>
  <cp:lastPrinted>2009-04-22T19:24:48Z</cp:lastPrinted>
  <dcterms:created xsi:type="dcterms:W3CDTF">2002-09-18T16:13:07Z</dcterms:created>
  <dcterms:modified xsi:type="dcterms:W3CDTF">2012-03-28T13:03:10Z</dcterms:modified>
</cp:coreProperties>
</file>